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Average"/>
      <p:regular r:id="rId19"/>
    </p:embeddedFont>
    <p:embeddedFont>
      <p:font typeface="Oswald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verage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SimoSimo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274bc0c9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274bc0c9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Inés &amp;mar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f4fd45f6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f4fd45f6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Simo &amp; laiaSimo &amp; laia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274bc0c9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1274bc0c9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clara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db83ab42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db83ab42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LaiaLaia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d915e7cb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d915e7cb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LaiaLaia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0eb6e9ecb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0eb6e9ecb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Inés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289abb95a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1289abb95a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mar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db83ab42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db83ab42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christian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db83ab42f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0db83ab42f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simó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ede670652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0ede67065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clara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0c1f04c8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0c1f04c8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christian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f4fd45f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f4fd45f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laia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9.jpg"/><Relationship Id="rId5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6826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5400">
                <a:latin typeface="Oswald"/>
                <a:ea typeface="Oswald"/>
                <a:cs typeface="Oswald"/>
                <a:sym typeface="Oswald"/>
              </a:rPr>
              <a:t>Renewable energies</a:t>
            </a:r>
            <a:endParaRPr sz="5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156737" y="2660820"/>
            <a:ext cx="4257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Oswald"/>
                <a:ea typeface="Oswald"/>
                <a:cs typeface="Oswald"/>
                <a:sym typeface="Oswald"/>
              </a:rPr>
              <a:t>Ins Teresa Pàmies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-1175194" y="1351233"/>
            <a:ext cx="5305750" cy="4206350"/>
          </a:xfrm>
          <a:custGeom>
            <a:rect b="b" l="l" r="r" t="t"/>
            <a:pathLst>
              <a:path extrusionOk="0" h="168254" w="212230">
                <a:moveTo>
                  <a:pt x="19075" y="14710"/>
                </a:moveTo>
                <a:cubicBezTo>
                  <a:pt x="29470" y="17146"/>
                  <a:pt x="65719" y="9786"/>
                  <a:pt x="84073" y="24379"/>
                </a:cubicBezTo>
                <a:cubicBezTo>
                  <a:pt x="102427" y="38972"/>
                  <a:pt x="112365" y="85886"/>
                  <a:pt x="129197" y="102270"/>
                </a:cubicBezTo>
                <a:cubicBezTo>
                  <a:pt x="146029" y="118654"/>
                  <a:pt x="173181" y="113163"/>
                  <a:pt x="185063" y="122683"/>
                </a:cubicBezTo>
                <a:cubicBezTo>
                  <a:pt x="196945" y="132203"/>
                  <a:pt x="229457" y="154191"/>
                  <a:pt x="200488" y="159392"/>
                </a:cubicBezTo>
                <a:cubicBezTo>
                  <a:pt x="171519" y="164593"/>
                  <a:pt x="41049" y="178829"/>
                  <a:pt x="11251" y="153891"/>
                </a:cubicBezTo>
                <a:cubicBezTo>
                  <a:pt x="-18546" y="128953"/>
                  <a:pt x="20399" y="32960"/>
                  <a:pt x="21703" y="9763"/>
                </a:cubicBezTo>
                <a:cubicBezTo>
                  <a:pt x="23007" y="-13434"/>
                  <a:pt x="8680" y="12274"/>
                  <a:pt x="19075" y="1471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57" name="Google Shape;57;p13"/>
          <p:cNvSpPr/>
          <p:nvPr/>
        </p:nvSpPr>
        <p:spPr>
          <a:xfrm>
            <a:off x="5133370" y="-545221"/>
            <a:ext cx="5581025" cy="3784400"/>
          </a:xfrm>
          <a:custGeom>
            <a:rect b="b" l="l" r="r" t="t"/>
            <a:pathLst>
              <a:path extrusionOk="0" h="151376" w="223241">
                <a:moveTo>
                  <a:pt x="12175" y="13496"/>
                </a:moveTo>
                <a:cubicBezTo>
                  <a:pt x="-12213" y="21473"/>
                  <a:pt x="5482" y="48245"/>
                  <a:pt x="19876" y="58605"/>
                </a:cubicBezTo>
                <a:cubicBezTo>
                  <a:pt x="34270" y="68965"/>
                  <a:pt x="80388" y="63556"/>
                  <a:pt x="98541" y="75658"/>
                </a:cubicBezTo>
                <a:cubicBezTo>
                  <a:pt x="116695" y="87760"/>
                  <a:pt x="108168" y="120034"/>
                  <a:pt x="128797" y="131219"/>
                </a:cubicBezTo>
                <a:cubicBezTo>
                  <a:pt x="149426" y="142405"/>
                  <a:pt x="216081" y="162850"/>
                  <a:pt x="222316" y="142771"/>
                </a:cubicBezTo>
                <a:cubicBezTo>
                  <a:pt x="228551" y="122692"/>
                  <a:pt x="201229" y="32292"/>
                  <a:pt x="166205" y="10746"/>
                </a:cubicBezTo>
                <a:cubicBezTo>
                  <a:pt x="131182" y="-10800"/>
                  <a:pt x="36563" y="5520"/>
                  <a:pt x="12175" y="13496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58" name="Google Shape;58;p13"/>
          <p:cNvSpPr/>
          <p:nvPr/>
        </p:nvSpPr>
        <p:spPr>
          <a:xfrm>
            <a:off x="0" y="0"/>
            <a:ext cx="9144000" cy="1118100"/>
          </a:xfrm>
          <a:prstGeom prst="rect">
            <a:avLst/>
          </a:prstGeom>
          <a:solidFill>
            <a:srgbClr val="6495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1875" y="108700"/>
            <a:ext cx="900725" cy="9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817" y="222672"/>
            <a:ext cx="2348716" cy="6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300" y="165075"/>
            <a:ext cx="1599351" cy="72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/>
          <p:nvPr/>
        </p:nvSpPr>
        <p:spPr>
          <a:xfrm>
            <a:off x="5497870" y="-848521"/>
            <a:ext cx="5581025" cy="3784400"/>
          </a:xfrm>
          <a:custGeom>
            <a:rect b="b" l="l" r="r" t="t"/>
            <a:pathLst>
              <a:path extrusionOk="0" h="151376" w="223241">
                <a:moveTo>
                  <a:pt x="12175" y="13496"/>
                </a:moveTo>
                <a:cubicBezTo>
                  <a:pt x="-12213" y="21473"/>
                  <a:pt x="5482" y="48245"/>
                  <a:pt x="19876" y="58605"/>
                </a:cubicBezTo>
                <a:cubicBezTo>
                  <a:pt x="34270" y="68965"/>
                  <a:pt x="80388" y="63556"/>
                  <a:pt x="98541" y="75658"/>
                </a:cubicBezTo>
                <a:cubicBezTo>
                  <a:pt x="116695" y="87760"/>
                  <a:pt x="108168" y="120034"/>
                  <a:pt x="128797" y="131219"/>
                </a:cubicBezTo>
                <a:cubicBezTo>
                  <a:pt x="149426" y="142405"/>
                  <a:pt x="216081" y="162850"/>
                  <a:pt x="222316" y="142771"/>
                </a:cubicBezTo>
                <a:cubicBezTo>
                  <a:pt x="228551" y="122692"/>
                  <a:pt x="201229" y="32292"/>
                  <a:pt x="166205" y="10746"/>
                </a:cubicBezTo>
                <a:cubicBezTo>
                  <a:pt x="131182" y="-10800"/>
                  <a:pt x="36563" y="5520"/>
                  <a:pt x="12175" y="13496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138" name="Google Shape;138;p22"/>
          <p:cNvSpPr txBox="1"/>
          <p:nvPr/>
        </p:nvSpPr>
        <p:spPr>
          <a:xfrm>
            <a:off x="287225" y="156575"/>
            <a:ext cx="811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Renewable energies in Catalonia</a:t>
            </a:r>
            <a:endParaRPr sz="3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225" y="1331975"/>
            <a:ext cx="3275026" cy="180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4950" y="936725"/>
            <a:ext cx="3236101" cy="17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4950" y="2688485"/>
            <a:ext cx="3236101" cy="175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453050" y="3269100"/>
            <a:ext cx="3153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Energy consumption in Catalonia 2019</a:t>
            </a:r>
            <a:endParaRPr sz="17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7499000" y="1134975"/>
            <a:ext cx="1348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Expected energy production in Catalonia by 2030</a:t>
            </a:r>
            <a:endParaRPr sz="17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7499000" y="2802125"/>
            <a:ext cx="1348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Expected energy production in Catalonia by 2050</a:t>
            </a:r>
            <a:endParaRPr sz="17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/>
          <p:nvPr/>
        </p:nvSpPr>
        <p:spPr>
          <a:xfrm>
            <a:off x="4498975" y="310675"/>
            <a:ext cx="6016380" cy="5324725"/>
          </a:xfrm>
          <a:custGeom>
            <a:rect b="b" l="l" r="r" t="t"/>
            <a:pathLst>
              <a:path extrusionOk="0" h="212989" w="246371">
                <a:moveTo>
                  <a:pt x="196604" y="9060"/>
                </a:moveTo>
                <a:cubicBezTo>
                  <a:pt x="177266" y="-17888"/>
                  <a:pt x="131964" y="23027"/>
                  <a:pt x="120862" y="34845"/>
                </a:cubicBezTo>
                <a:cubicBezTo>
                  <a:pt x="109760" y="46663"/>
                  <a:pt x="129636" y="64569"/>
                  <a:pt x="129994" y="79968"/>
                </a:cubicBezTo>
                <a:cubicBezTo>
                  <a:pt x="130352" y="95367"/>
                  <a:pt x="138947" y="113811"/>
                  <a:pt x="123011" y="127240"/>
                </a:cubicBezTo>
                <a:cubicBezTo>
                  <a:pt x="107075" y="140670"/>
                  <a:pt x="52551" y="148548"/>
                  <a:pt x="34376" y="160545"/>
                </a:cubicBezTo>
                <a:cubicBezTo>
                  <a:pt x="16201" y="172542"/>
                  <a:pt x="-19790" y="193224"/>
                  <a:pt x="13963" y="199222"/>
                </a:cubicBezTo>
                <a:cubicBezTo>
                  <a:pt x="47716" y="205221"/>
                  <a:pt x="206453" y="228230"/>
                  <a:pt x="236893" y="196536"/>
                </a:cubicBezTo>
                <a:cubicBezTo>
                  <a:pt x="267333" y="164842"/>
                  <a:pt x="215943" y="36009"/>
                  <a:pt x="196604" y="906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150" name="Google Shape;150;p23"/>
          <p:cNvSpPr txBox="1"/>
          <p:nvPr/>
        </p:nvSpPr>
        <p:spPr>
          <a:xfrm>
            <a:off x="287225" y="156575"/>
            <a:ext cx="811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Renewable energies in Catalonia</a:t>
            </a:r>
            <a:endParaRPr sz="2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438" y="1018525"/>
            <a:ext cx="8279127" cy="338765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/>
          <p:nvPr/>
        </p:nvSpPr>
        <p:spPr>
          <a:xfrm>
            <a:off x="432450" y="4406175"/>
            <a:ext cx="827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Gross production of electric energy by energy sources in Catalonia (2020) - </a:t>
            </a:r>
            <a:r>
              <a:rPr i="1" lang="ca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Generalitat de Catalunya, Institut Català d’Energia</a:t>
            </a:r>
            <a:endParaRPr i="1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3" name="Google Shape;153;p23"/>
          <p:cNvSpPr/>
          <p:nvPr/>
        </p:nvSpPr>
        <p:spPr>
          <a:xfrm>
            <a:off x="3508950" y="2869350"/>
            <a:ext cx="462000" cy="186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/>
          <p:nvPr/>
        </p:nvSpPr>
        <p:spPr>
          <a:xfrm>
            <a:off x="-1317164" y="-307318"/>
            <a:ext cx="4834450" cy="2754175"/>
          </a:xfrm>
          <a:custGeom>
            <a:rect b="b" l="l" r="r" t="t"/>
            <a:pathLst>
              <a:path extrusionOk="0" h="110167" w="193378">
                <a:moveTo>
                  <a:pt x="4341" y="97705"/>
                </a:moveTo>
                <a:cubicBezTo>
                  <a:pt x="12399" y="113999"/>
                  <a:pt x="57790" y="111492"/>
                  <a:pt x="74711" y="105762"/>
                </a:cubicBezTo>
                <a:cubicBezTo>
                  <a:pt x="91632" y="100032"/>
                  <a:pt x="92528" y="72636"/>
                  <a:pt x="105868" y="63325"/>
                </a:cubicBezTo>
                <a:cubicBezTo>
                  <a:pt x="119208" y="54014"/>
                  <a:pt x="141232" y="55536"/>
                  <a:pt x="154751" y="49896"/>
                </a:cubicBezTo>
                <a:cubicBezTo>
                  <a:pt x="168270" y="44256"/>
                  <a:pt x="183311" y="36646"/>
                  <a:pt x="186982" y="29483"/>
                </a:cubicBezTo>
                <a:cubicBezTo>
                  <a:pt x="190653" y="22321"/>
                  <a:pt x="203546" y="10502"/>
                  <a:pt x="176776" y="6921"/>
                </a:cubicBezTo>
                <a:cubicBezTo>
                  <a:pt x="150007" y="3340"/>
                  <a:pt x="55104" y="-7135"/>
                  <a:pt x="26365" y="7996"/>
                </a:cubicBezTo>
                <a:cubicBezTo>
                  <a:pt x="-2374" y="23127"/>
                  <a:pt x="-3717" y="81411"/>
                  <a:pt x="4341" y="97705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159" name="Google Shape;159;p24"/>
          <p:cNvSpPr txBox="1"/>
          <p:nvPr/>
        </p:nvSpPr>
        <p:spPr>
          <a:xfrm>
            <a:off x="287225" y="156575"/>
            <a:ext cx="811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Wind power</a:t>
            </a:r>
            <a:r>
              <a:rPr lang="ca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in Catalonia</a:t>
            </a:r>
            <a:endParaRPr sz="3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430950" y="1665375"/>
            <a:ext cx="5303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verage"/>
              <a:buChar char="●"/>
            </a:pPr>
            <a:r>
              <a:rPr lang="ca" sz="20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It’s mostly concentrated on the south because there’s more wind there</a:t>
            </a:r>
            <a:endParaRPr sz="20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verage"/>
              <a:buChar char="●"/>
            </a:pPr>
            <a:r>
              <a:rPr lang="ca" sz="20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It brings a lot of controversy because most of it is owned by a single company that dominates the market and they don’t employ local people.</a:t>
            </a:r>
            <a:endParaRPr sz="20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 b="25776" l="4051" r="5096" t="17031"/>
          <a:stretch/>
        </p:blipFill>
        <p:spPr>
          <a:xfrm>
            <a:off x="6226000" y="1408300"/>
            <a:ext cx="2538175" cy="355292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5318075" y="296900"/>
            <a:ext cx="3446100" cy="923400"/>
          </a:xfrm>
          <a:prstGeom prst="rect">
            <a:avLst/>
          </a:prstGeom>
          <a:noFill/>
          <a:ln cap="flat" cmpd="sng" w="28575">
            <a:solidFill>
              <a:srgbClr val="85B9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" sz="16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The Government is defending offshore wind energy amid controversy over the project in Roses</a:t>
            </a:r>
            <a:endParaRPr sz="16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ctrTitle"/>
          </p:nvPr>
        </p:nvSpPr>
        <p:spPr>
          <a:xfrm>
            <a:off x="202508" y="783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6400">
                <a:latin typeface="Oswald"/>
                <a:ea typeface="Oswald"/>
                <a:cs typeface="Oswald"/>
                <a:sym typeface="Oswald"/>
              </a:rPr>
              <a:t>THE END</a:t>
            </a:r>
            <a:endParaRPr sz="6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8" name="Google Shape;168;p25"/>
          <p:cNvSpPr/>
          <p:nvPr/>
        </p:nvSpPr>
        <p:spPr>
          <a:xfrm>
            <a:off x="-1175194" y="1351233"/>
            <a:ext cx="5305750" cy="4206350"/>
          </a:xfrm>
          <a:custGeom>
            <a:rect b="b" l="l" r="r" t="t"/>
            <a:pathLst>
              <a:path extrusionOk="0" h="168254" w="212230">
                <a:moveTo>
                  <a:pt x="19075" y="14710"/>
                </a:moveTo>
                <a:cubicBezTo>
                  <a:pt x="29470" y="17146"/>
                  <a:pt x="65719" y="9786"/>
                  <a:pt x="84073" y="24379"/>
                </a:cubicBezTo>
                <a:cubicBezTo>
                  <a:pt x="102427" y="38972"/>
                  <a:pt x="112365" y="85886"/>
                  <a:pt x="129197" y="102270"/>
                </a:cubicBezTo>
                <a:cubicBezTo>
                  <a:pt x="146029" y="118654"/>
                  <a:pt x="173181" y="113163"/>
                  <a:pt x="185063" y="122683"/>
                </a:cubicBezTo>
                <a:cubicBezTo>
                  <a:pt x="196945" y="132203"/>
                  <a:pt x="229457" y="154191"/>
                  <a:pt x="200488" y="159392"/>
                </a:cubicBezTo>
                <a:cubicBezTo>
                  <a:pt x="171519" y="164593"/>
                  <a:pt x="41049" y="178829"/>
                  <a:pt x="11251" y="153891"/>
                </a:cubicBezTo>
                <a:cubicBezTo>
                  <a:pt x="-18546" y="128953"/>
                  <a:pt x="20399" y="32960"/>
                  <a:pt x="21703" y="9763"/>
                </a:cubicBezTo>
                <a:cubicBezTo>
                  <a:pt x="23007" y="-13434"/>
                  <a:pt x="8680" y="12274"/>
                  <a:pt x="19075" y="1471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169" name="Google Shape;169;p25"/>
          <p:cNvSpPr/>
          <p:nvPr/>
        </p:nvSpPr>
        <p:spPr>
          <a:xfrm>
            <a:off x="5133370" y="-545221"/>
            <a:ext cx="5581025" cy="3784400"/>
          </a:xfrm>
          <a:custGeom>
            <a:rect b="b" l="l" r="r" t="t"/>
            <a:pathLst>
              <a:path extrusionOk="0" h="151376" w="223241">
                <a:moveTo>
                  <a:pt x="12175" y="13496"/>
                </a:moveTo>
                <a:cubicBezTo>
                  <a:pt x="-12213" y="21473"/>
                  <a:pt x="5482" y="48245"/>
                  <a:pt x="19876" y="58605"/>
                </a:cubicBezTo>
                <a:cubicBezTo>
                  <a:pt x="34270" y="68965"/>
                  <a:pt x="80388" y="63556"/>
                  <a:pt x="98541" y="75658"/>
                </a:cubicBezTo>
                <a:cubicBezTo>
                  <a:pt x="116695" y="87760"/>
                  <a:pt x="108168" y="120034"/>
                  <a:pt x="128797" y="131219"/>
                </a:cubicBezTo>
                <a:cubicBezTo>
                  <a:pt x="149426" y="142405"/>
                  <a:pt x="216081" y="162850"/>
                  <a:pt x="222316" y="142771"/>
                </a:cubicBezTo>
                <a:cubicBezTo>
                  <a:pt x="228551" y="122692"/>
                  <a:pt x="201229" y="32292"/>
                  <a:pt x="166205" y="10746"/>
                </a:cubicBezTo>
                <a:cubicBezTo>
                  <a:pt x="131182" y="-10800"/>
                  <a:pt x="36563" y="5520"/>
                  <a:pt x="12175" y="13496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170" name="Google Shape;170;p25"/>
          <p:cNvSpPr txBox="1"/>
          <p:nvPr/>
        </p:nvSpPr>
        <p:spPr>
          <a:xfrm>
            <a:off x="2958900" y="2898400"/>
            <a:ext cx="300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Thanks for listening!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811500"/>
          </a:xfrm>
          <a:prstGeom prst="rect">
            <a:avLst/>
          </a:prstGeom>
          <a:solidFill>
            <a:srgbClr val="64959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3000">
                <a:latin typeface="Oswald"/>
                <a:ea typeface="Oswald"/>
                <a:cs typeface="Oswald"/>
                <a:sym typeface="Oswald"/>
              </a:rPr>
              <a:t>Summary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425300"/>
            <a:ext cx="5711700" cy="21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Georgia"/>
              <a:ea typeface="Georgia"/>
              <a:cs typeface="Georgia"/>
              <a:sym typeface="Georgia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AutoNum type="arabicPeriod"/>
            </a:pPr>
            <a:r>
              <a:rPr lang="ca" sz="2300">
                <a:latin typeface="Georgia"/>
                <a:ea typeface="Georgia"/>
                <a:cs typeface="Georgia"/>
                <a:sym typeface="Georgia"/>
              </a:rPr>
              <a:t>Renewable energy</a:t>
            </a:r>
            <a:endParaRPr sz="2300">
              <a:latin typeface="Georgia"/>
              <a:ea typeface="Georgia"/>
              <a:cs typeface="Georgia"/>
              <a:sym typeface="Georgia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AutoNum type="arabicPeriod"/>
            </a:pPr>
            <a:r>
              <a:rPr lang="ca" sz="2300">
                <a:latin typeface="Georgia"/>
                <a:ea typeface="Georgia"/>
                <a:cs typeface="Georgia"/>
                <a:sym typeface="Georgia"/>
              </a:rPr>
              <a:t>Renewable energy sources in Spain</a:t>
            </a:r>
            <a:endParaRPr sz="2300">
              <a:latin typeface="Georgia"/>
              <a:ea typeface="Georgia"/>
              <a:cs typeface="Georgia"/>
              <a:sym typeface="Georgia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AutoNum type="arabicPeriod"/>
            </a:pPr>
            <a:r>
              <a:rPr lang="ca" sz="2300">
                <a:latin typeface="Georgia"/>
                <a:ea typeface="Georgia"/>
                <a:cs typeface="Georgia"/>
                <a:sym typeface="Georgia"/>
              </a:rPr>
              <a:t>Renewable energy sources in Catalonia</a:t>
            </a:r>
            <a:endParaRPr sz="23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1836112" y="2998110"/>
            <a:ext cx="8170825" cy="2733975"/>
          </a:xfrm>
          <a:custGeom>
            <a:rect b="b" l="l" r="r" t="t"/>
            <a:pathLst>
              <a:path extrusionOk="0" h="109359" w="326833">
                <a:moveTo>
                  <a:pt x="11498" y="101280"/>
                </a:moveTo>
                <a:cubicBezTo>
                  <a:pt x="-26276" y="92020"/>
                  <a:pt x="40012" y="48562"/>
                  <a:pt x="62108" y="42969"/>
                </a:cubicBezTo>
                <a:cubicBezTo>
                  <a:pt x="84204" y="37376"/>
                  <a:pt x="118036" y="72307"/>
                  <a:pt x="144074" y="67723"/>
                </a:cubicBezTo>
                <a:cubicBezTo>
                  <a:pt x="170112" y="63139"/>
                  <a:pt x="189549" y="25732"/>
                  <a:pt x="218338" y="15463"/>
                </a:cubicBezTo>
                <a:cubicBezTo>
                  <a:pt x="247127" y="5194"/>
                  <a:pt x="305071" y="-7733"/>
                  <a:pt x="316807" y="6111"/>
                </a:cubicBezTo>
                <a:cubicBezTo>
                  <a:pt x="328543" y="19955"/>
                  <a:pt x="339637" y="82668"/>
                  <a:pt x="288752" y="98529"/>
                </a:cubicBezTo>
                <a:cubicBezTo>
                  <a:pt x="237867" y="114391"/>
                  <a:pt x="49272" y="110540"/>
                  <a:pt x="11498" y="1012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9104" y="215874"/>
            <a:ext cx="2518500" cy="168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550" y="2662424"/>
            <a:ext cx="1923900" cy="115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9303" y="215877"/>
            <a:ext cx="2524086" cy="16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9425" y="2662425"/>
            <a:ext cx="2059382" cy="137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2038" y="2662426"/>
            <a:ext cx="1982800" cy="130688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3116125" y="1829800"/>
            <a:ext cx="205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rage"/>
              <a:buChar char="●"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Solar energy </a:t>
            </a:r>
            <a:endParaRPr sz="1800"/>
          </a:p>
        </p:txBody>
      </p:sp>
      <p:sp>
        <p:nvSpPr>
          <p:cNvPr id="79" name="Google Shape;79;p15"/>
          <p:cNvSpPr txBox="1"/>
          <p:nvPr/>
        </p:nvSpPr>
        <p:spPr>
          <a:xfrm>
            <a:off x="302238" y="3866700"/>
            <a:ext cx="25185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rage"/>
              <a:buChar char="●"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Geothermal energy from heat inside the earth.</a:t>
            </a:r>
            <a:endParaRPr sz="1800"/>
          </a:p>
        </p:txBody>
      </p:sp>
      <p:sp>
        <p:nvSpPr>
          <p:cNvPr id="80" name="Google Shape;80;p15"/>
          <p:cNvSpPr txBox="1"/>
          <p:nvPr/>
        </p:nvSpPr>
        <p:spPr>
          <a:xfrm>
            <a:off x="5767600" y="1896975"/>
            <a:ext cx="218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rage"/>
              <a:buChar char="●"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Wind energy</a:t>
            </a:r>
            <a:endParaRPr sz="1800"/>
          </a:p>
        </p:txBody>
      </p:sp>
      <p:sp>
        <p:nvSpPr>
          <p:cNvPr id="81" name="Google Shape;81;p15"/>
          <p:cNvSpPr txBox="1"/>
          <p:nvPr/>
        </p:nvSpPr>
        <p:spPr>
          <a:xfrm>
            <a:off x="3169438" y="4036000"/>
            <a:ext cx="267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rage"/>
              <a:buChar char="●"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Biomass from plants</a:t>
            </a:r>
            <a:endParaRPr sz="1800"/>
          </a:p>
        </p:txBody>
      </p:sp>
      <p:sp>
        <p:nvSpPr>
          <p:cNvPr id="82" name="Google Shape;82;p15"/>
          <p:cNvSpPr txBox="1"/>
          <p:nvPr/>
        </p:nvSpPr>
        <p:spPr>
          <a:xfrm>
            <a:off x="5637700" y="4273050"/>
            <a:ext cx="28857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rage"/>
              <a:buChar char="●"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Hydropower from flowing water</a:t>
            </a:r>
            <a:endParaRPr sz="1800"/>
          </a:p>
        </p:txBody>
      </p:sp>
      <p:sp>
        <p:nvSpPr>
          <p:cNvPr id="83" name="Google Shape;83;p15"/>
          <p:cNvSpPr txBox="1"/>
          <p:nvPr/>
        </p:nvSpPr>
        <p:spPr>
          <a:xfrm>
            <a:off x="344250" y="486875"/>
            <a:ext cx="2571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Renewable sources</a:t>
            </a:r>
            <a:endParaRPr sz="3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/>
          <p:nvPr/>
        </p:nvSpPr>
        <p:spPr>
          <a:xfrm>
            <a:off x="5497870" y="-848521"/>
            <a:ext cx="5581025" cy="3784400"/>
          </a:xfrm>
          <a:custGeom>
            <a:rect b="b" l="l" r="r" t="t"/>
            <a:pathLst>
              <a:path extrusionOk="0" h="151376" w="223241">
                <a:moveTo>
                  <a:pt x="12175" y="13496"/>
                </a:moveTo>
                <a:cubicBezTo>
                  <a:pt x="-12213" y="21473"/>
                  <a:pt x="5482" y="48245"/>
                  <a:pt x="19876" y="58605"/>
                </a:cubicBezTo>
                <a:cubicBezTo>
                  <a:pt x="34270" y="68965"/>
                  <a:pt x="80388" y="63556"/>
                  <a:pt x="98541" y="75658"/>
                </a:cubicBezTo>
                <a:cubicBezTo>
                  <a:pt x="116695" y="87760"/>
                  <a:pt x="108168" y="120034"/>
                  <a:pt x="128797" y="131219"/>
                </a:cubicBezTo>
                <a:cubicBezTo>
                  <a:pt x="149426" y="142405"/>
                  <a:pt x="216081" y="162850"/>
                  <a:pt x="222316" y="142771"/>
                </a:cubicBezTo>
                <a:cubicBezTo>
                  <a:pt x="228551" y="122692"/>
                  <a:pt x="201229" y="32292"/>
                  <a:pt x="166205" y="10746"/>
                </a:cubicBezTo>
                <a:cubicBezTo>
                  <a:pt x="131182" y="-10800"/>
                  <a:pt x="36563" y="5520"/>
                  <a:pt x="12175" y="13496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89" name="Google Shape;89;p16"/>
          <p:cNvSpPr txBox="1"/>
          <p:nvPr/>
        </p:nvSpPr>
        <p:spPr>
          <a:xfrm>
            <a:off x="287225" y="156575"/>
            <a:ext cx="811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Renewable energies in Spain</a:t>
            </a:r>
            <a:endParaRPr sz="3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b="14706" l="22610" r="2173" t="24369"/>
          <a:stretch/>
        </p:blipFill>
        <p:spPr>
          <a:xfrm>
            <a:off x="287225" y="945075"/>
            <a:ext cx="6934724" cy="315797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6634200" y="4103050"/>
            <a:ext cx="2247600" cy="923400"/>
          </a:xfrm>
          <a:prstGeom prst="rect">
            <a:avLst/>
          </a:prstGeom>
          <a:noFill/>
          <a:ln cap="flat" cmpd="sng" w="28575">
            <a:solidFill>
              <a:srgbClr val="6495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600">
                <a:latin typeface="Average"/>
                <a:ea typeface="Average"/>
                <a:cs typeface="Average"/>
                <a:sym typeface="Average"/>
              </a:rPr>
              <a:t>In 2020: 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600">
                <a:latin typeface="Average"/>
                <a:ea typeface="Average"/>
                <a:cs typeface="Average"/>
                <a:sym typeface="Average"/>
              </a:rPr>
              <a:t>Renewable 45.5%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600">
                <a:latin typeface="Average"/>
                <a:ea typeface="Average"/>
                <a:cs typeface="Average"/>
                <a:sym typeface="Average"/>
              </a:rPr>
              <a:t>Non-renewable 54.5%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1175194" y="1351233"/>
            <a:ext cx="5305750" cy="4206350"/>
          </a:xfrm>
          <a:custGeom>
            <a:rect b="b" l="l" r="r" t="t"/>
            <a:pathLst>
              <a:path extrusionOk="0" h="168254" w="212230">
                <a:moveTo>
                  <a:pt x="19075" y="14710"/>
                </a:moveTo>
                <a:cubicBezTo>
                  <a:pt x="29470" y="17146"/>
                  <a:pt x="65719" y="9786"/>
                  <a:pt x="84073" y="24379"/>
                </a:cubicBezTo>
                <a:cubicBezTo>
                  <a:pt x="102427" y="38972"/>
                  <a:pt x="112365" y="85886"/>
                  <a:pt x="129197" y="102270"/>
                </a:cubicBezTo>
                <a:cubicBezTo>
                  <a:pt x="146029" y="118654"/>
                  <a:pt x="173181" y="113163"/>
                  <a:pt x="185063" y="122683"/>
                </a:cubicBezTo>
                <a:cubicBezTo>
                  <a:pt x="196945" y="132203"/>
                  <a:pt x="229457" y="154191"/>
                  <a:pt x="200488" y="159392"/>
                </a:cubicBezTo>
                <a:cubicBezTo>
                  <a:pt x="171519" y="164593"/>
                  <a:pt x="41049" y="178829"/>
                  <a:pt x="11251" y="153891"/>
                </a:cubicBezTo>
                <a:cubicBezTo>
                  <a:pt x="-18546" y="128953"/>
                  <a:pt x="20399" y="32960"/>
                  <a:pt x="21703" y="9763"/>
                </a:cubicBezTo>
                <a:cubicBezTo>
                  <a:pt x="23007" y="-13434"/>
                  <a:pt x="8680" y="12274"/>
                  <a:pt x="19075" y="1471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97" name="Google Shape;97;p17"/>
          <p:cNvSpPr txBox="1"/>
          <p:nvPr/>
        </p:nvSpPr>
        <p:spPr>
          <a:xfrm>
            <a:off x="550100" y="440075"/>
            <a:ext cx="811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Generation record of renewable energy installations in </a:t>
            </a:r>
            <a:r>
              <a:rPr lang="ca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Spain</a:t>
            </a:r>
            <a:endParaRPr sz="3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75" y="1548275"/>
            <a:ext cx="5394300" cy="28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5923900" y="1176000"/>
            <a:ext cx="3085800" cy="36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In Spain (2020) the 54% of the energies new installations have been renewables.</a:t>
            </a:r>
            <a:endParaRPr sz="15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From the 100% installations…</a:t>
            </a:r>
            <a:endParaRPr sz="15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15.4%</a:t>
            </a:r>
            <a:r>
              <a:rPr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 hydroelectric</a:t>
            </a:r>
            <a:endParaRPr sz="17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24.8%</a:t>
            </a:r>
            <a:r>
              <a:rPr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 wind power</a:t>
            </a:r>
            <a:endParaRPr sz="17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10.8%</a:t>
            </a:r>
            <a:r>
              <a:rPr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 photovoltaic solar power</a:t>
            </a:r>
            <a:endParaRPr sz="17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2.1%</a:t>
            </a:r>
            <a:r>
              <a:rPr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 thermal solar power</a:t>
            </a:r>
            <a:endParaRPr sz="17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1.1%</a:t>
            </a:r>
            <a:r>
              <a:rPr lang="ca" sz="17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 other</a:t>
            </a:r>
            <a:endParaRPr sz="17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b="11525" l="10410" r="24033" t="22762"/>
          <a:stretch/>
        </p:blipFill>
        <p:spPr>
          <a:xfrm>
            <a:off x="269875" y="1214322"/>
            <a:ext cx="6423776" cy="36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6755625" y="309225"/>
            <a:ext cx="21927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In 2020 Spain has reached  its record in renewable sources production</a:t>
            </a:r>
            <a:endParaRPr sz="15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Every year we are decreasing the use of coal a 16%</a:t>
            </a:r>
            <a:endParaRPr sz="15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The i</a:t>
            </a: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ntention</a:t>
            </a: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 for 2030 is to have </a:t>
            </a: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74% of  renewable production, </a:t>
            </a: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by  duplicating</a:t>
            </a: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wind</a:t>
            </a: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 power and </a:t>
            </a: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three times s</a:t>
            </a: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olar energy.</a:t>
            </a:r>
            <a:endParaRPr sz="15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Final objective in 2050: Have 100% renewable energies.</a:t>
            </a:r>
            <a:endParaRPr sz="15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514950" y="355900"/>
            <a:ext cx="577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Renewable energies in Spain</a:t>
            </a:r>
            <a:endParaRPr sz="2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1128444" y="1388633"/>
            <a:ext cx="5305750" cy="4206350"/>
          </a:xfrm>
          <a:custGeom>
            <a:rect b="b" l="l" r="r" t="t"/>
            <a:pathLst>
              <a:path extrusionOk="0" h="168254" w="212230">
                <a:moveTo>
                  <a:pt x="19075" y="14710"/>
                </a:moveTo>
                <a:cubicBezTo>
                  <a:pt x="29470" y="17146"/>
                  <a:pt x="65719" y="9786"/>
                  <a:pt x="84073" y="24379"/>
                </a:cubicBezTo>
                <a:cubicBezTo>
                  <a:pt x="102427" y="38972"/>
                  <a:pt x="112365" y="85886"/>
                  <a:pt x="129197" y="102270"/>
                </a:cubicBezTo>
                <a:cubicBezTo>
                  <a:pt x="146029" y="118654"/>
                  <a:pt x="173181" y="113163"/>
                  <a:pt x="185063" y="122683"/>
                </a:cubicBezTo>
                <a:cubicBezTo>
                  <a:pt x="196945" y="132203"/>
                  <a:pt x="229457" y="154191"/>
                  <a:pt x="200488" y="159392"/>
                </a:cubicBezTo>
                <a:cubicBezTo>
                  <a:pt x="171519" y="164593"/>
                  <a:pt x="41049" y="178829"/>
                  <a:pt x="11251" y="153891"/>
                </a:cubicBezTo>
                <a:cubicBezTo>
                  <a:pt x="-18546" y="128953"/>
                  <a:pt x="20399" y="32960"/>
                  <a:pt x="21703" y="9763"/>
                </a:cubicBezTo>
                <a:cubicBezTo>
                  <a:pt x="23007" y="-13434"/>
                  <a:pt x="8680" y="12274"/>
                  <a:pt x="19075" y="1471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112" name="Google Shape;112;p19"/>
          <p:cNvSpPr txBox="1"/>
          <p:nvPr/>
        </p:nvSpPr>
        <p:spPr>
          <a:xfrm>
            <a:off x="514950" y="355900"/>
            <a:ext cx="811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Renewable energies in Spain</a:t>
            </a:r>
            <a:endParaRPr sz="2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2704725" y="1188825"/>
            <a:ext cx="3007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rage"/>
              <a:buChar char="●"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You can also see a lot of wind turbines in the Spanish countryside, as wind power is very used.</a:t>
            </a:r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5869350" y="685450"/>
            <a:ext cx="31350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rage"/>
              <a:buChar char="●"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Solar thermal energy is actually more used than photovoltaic panels because it is more efficient.</a:t>
            </a:r>
            <a:endParaRPr sz="18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00" y="1188825"/>
            <a:ext cx="2063199" cy="15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138925" y="2846275"/>
            <a:ext cx="37257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rage"/>
              <a:buChar char="●"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Solar power is very valued here as it is a very warm country, but it still isn't used at its full potential because of its cost and current low electrical efficiency.</a:t>
            </a:r>
            <a:endParaRPr sz="18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2736225"/>
            <a:ext cx="3607125" cy="202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/>
          <p:nvPr/>
        </p:nvSpPr>
        <p:spPr>
          <a:xfrm>
            <a:off x="4974070" y="-999571"/>
            <a:ext cx="5581025" cy="3784400"/>
          </a:xfrm>
          <a:custGeom>
            <a:rect b="b" l="l" r="r" t="t"/>
            <a:pathLst>
              <a:path extrusionOk="0" h="151376" w="223241">
                <a:moveTo>
                  <a:pt x="12175" y="13496"/>
                </a:moveTo>
                <a:cubicBezTo>
                  <a:pt x="-12213" y="21473"/>
                  <a:pt x="5482" y="48245"/>
                  <a:pt x="19876" y="58605"/>
                </a:cubicBezTo>
                <a:cubicBezTo>
                  <a:pt x="34270" y="68965"/>
                  <a:pt x="80388" y="63556"/>
                  <a:pt x="98541" y="75658"/>
                </a:cubicBezTo>
                <a:cubicBezTo>
                  <a:pt x="116695" y="87760"/>
                  <a:pt x="108168" y="120034"/>
                  <a:pt x="128797" y="131219"/>
                </a:cubicBezTo>
                <a:cubicBezTo>
                  <a:pt x="149426" y="142405"/>
                  <a:pt x="216081" y="162850"/>
                  <a:pt x="222316" y="142771"/>
                </a:cubicBezTo>
                <a:cubicBezTo>
                  <a:pt x="228551" y="122692"/>
                  <a:pt x="201229" y="32292"/>
                  <a:pt x="166205" y="10746"/>
                </a:cubicBezTo>
                <a:cubicBezTo>
                  <a:pt x="131182" y="-10800"/>
                  <a:pt x="36563" y="5520"/>
                  <a:pt x="12175" y="13496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123" name="Google Shape;123;p20"/>
          <p:cNvSpPr txBox="1"/>
          <p:nvPr/>
        </p:nvSpPr>
        <p:spPr>
          <a:xfrm>
            <a:off x="287225" y="156575"/>
            <a:ext cx="811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Renewable energies in Spain</a:t>
            </a:r>
            <a:endParaRPr sz="2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00" y="881975"/>
            <a:ext cx="5360348" cy="37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6171350" y="1123700"/>
            <a:ext cx="1872900" cy="27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As a more southern country Spain can benefit better from the solar power than other countries in Europe.</a:t>
            </a:r>
            <a:endParaRPr sz="18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E0E4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-1317164" y="-307318"/>
            <a:ext cx="4834450" cy="2754175"/>
          </a:xfrm>
          <a:custGeom>
            <a:rect b="b" l="l" r="r" t="t"/>
            <a:pathLst>
              <a:path extrusionOk="0" h="110167" w="193378">
                <a:moveTo>
                  <a:pt x="4341" y="97705"/>
                </a:moveTo>
                <a:cubicBezTo>
                  <a:pt x="12399" y="113999"/>
                  <a:pt x="57790" y="111492"/>
                  <a:pt x="74711" y="105762"/>
                </a:cubicBezTo>
                <a:cubicBezTo>
                  <a:pt x="91632" y="100032"/>
                  <a:pt x="92528" y="72636"/>
                  <a:pt x="105868" y="63325"/>
                </a:cubicBezTo>
                <a:cubicBezTo>
                  <a:pt x="119208" y="54014"/>
                  <a:pt x="141232" y="55536"/>
                  <a:pt x="154751" y="49896"/>
                </a:cubicBezTo>
                <a:cubicBezTo>
                  <a:pt x="168270" y="44256"/>
                  <a:pt x="183311" y="36646"/>
                  <a:pt x="186982" y="29483"/>
                </a:cubicBezTo>
                <a:cubicBezTo>
                  <a:pt x="190653" y="22321"/>
                  <a:pt x="203546" y="10502"/>
                  <a:pt x="176776" y="6921"/>
                </a:cubicBezTo>
                <a:cubicBezTo>
                  <a:pt x="150007" y="3340"/>
                  <a:pt x="55104" y="-7135"/>
                  <a:pt x="26365" y="7996"/>
                </a:cubicBezTo>
                <a:cubicBezTo>
                  <a:pt x="-2374" y="23127"/>
                  <a:pt x="-3717" y="81411"/>
                  <a:pt x="4341" y="97705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 b="19831" l="17038" r="32951" t="35523"/>
          <a:stretch/>
        </p:blipFill>
        <p:spPr>
          <a:xfrm>
            <a:off x="1113800" y="459114"/>
            <a:ext cx="6916400" cy="347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1113800" y="3932350"/>
            <a:ext cx="6916500" cy="119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80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The number of installations of photovoltaic solar panels has increased in Spain over the past few years.</a:t>
            </a:r>
            <a:endParaRPr sz="180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