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su Bilgin" initials="bB" lastIdx="1" clrIdx="0">
    <p:extLst>
      <p:ext uri="{19B8F6BF-5375-455C-9EA6-DF929625EA0E}">
        <p15:presenceInfo xmlns:p15="http://schemas.microsoft.com/office/powerpoint/2012/main" userId="d69cb306fe9d93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0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59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44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48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253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93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53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00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04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46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90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93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9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30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38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4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24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686EBE-DE25-4D92-9FF6-13A783F413A3}" type="datetimeFigureOut">
              <a:rPr lang="tr-TR" smtClean="0"/>
              <a:t>2.02.2022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664D6C-3AC3-4661-83B8-E185C5DE7B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715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4F320D-2257-4CAD-8E01-E1C70C4AB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35" y="1759152"/>
            <a:ext cx="9634193" cy="1867898"/>
          </a:xfrm>
        </p:spPr>
        <p:txBody>
          <a:bodyPr>
            <a:noAutofit/>
          </a:bodyPr>
          <a:lstStyle/>
          <a:p>
            <a:r>
              <a:rPr lang="tr-TR" sz="6000" b="1" dirty="0"/>
              <a:t>RENEWABLE ENERGY IN   TURKEY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B0557D7-FC70-4880-95E0-21F60208B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338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A3FBC9-27D8-4BF0-BDE3-AD82B5BC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56082"/>
            <a:ext cx="8534400" cy="338317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48454A-5F40-4FC2-8634-BB865BB2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69" y="1336250"/>
            <a:ext cx="8534400" cy="558537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C47A0D61-4C1D-43A3-8254-8417DF921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25420"/>
              </p:ext>
            </p:extLst>
          </p:nvPr>
        </p:nvGraphicFramePr>
        <p:xfrm>
          <a:off x="1721962" y="689510"/>
          <a:ext cx="9269691" cy="564866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29394">
                  <a:extLst>
                    <a:ext uri="{9D8B030D-6E8A-4147-A177-3AD203B41FA5}">
                      <a16:colId xmlns:a16="http://schemas.microsoft.com/office/drawing/2014/main" val="4152670358"/>
                    </a:ext>
                  </a:extLst>
                </a:gridCol>
                <a:gridCol w="5240297">
                  <a:extLst>
                    <a:ext uri="{9D8B030D-6E8A-4147-A177-3AD203B41FA5}">
                      <a16:colId xmlns:a16="http://schemas.microsoft.com/office/drawing/2014/main" val="746653875"/>
                    </a:ext>
                  </a:extLst>
                </a:gridCol>
              </a:tblGrid>
              <a:tr h="930979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</a:t>
                      </a:r>
                      <a:r>
                        <a:rPr lang="tr-TR" dirty="0" err="1"/>
                        <a:t>Advantages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biomass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energy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</a:t>
                      </a:r>
                    </a:p>
                    <a:p>
                      <a:r>
                        <a:rPr lang="tr-TR" dirty="0"/>
                        <a:t>     </a:t>
                      </a:r>
                      <a:r>
                        <a:rPr lang="tr-TR" dirty="0" err="1"/>
                        <a:t>Disadvantages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biomass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energy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72949"/>
                  </a:ext>
                </a:extLst>
              </a:tr>
              <a:tr h="930979">
                <a:tc>
                  <a:txBody>
                    <a:bodyPr/>
                    <a:lstStyle/>
                    <a:p>
                      <a:r>
                        <a:rPr lang="tr-TR" dirty="0"/>
                        <a:t>     </a:t>
                      </a:r>
                    </a:p>
                    <a:p>
                      <a:r>
                        <a:rPr lang="tr-TR" dirty="0"/>
                        <a:t>      it is </a:t>
                      </a:r>
                      <a:r>
                        <a:rPr lang="tr-TR" dirty="0" err="1"/>
                        <a:t>renewable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       </a:t>
                      </a:r>
                      <a:r>
                        <a:rPr lang="tr-TR" dirty="0" err="1"/>
                        <a:t>it’s</a:t>
                      </a:r>
                      <a:r>
                        <a:rPr lang="tr-TR" dirty="0"/>
                        <a:t> not </a:t>
                      </a:r>
                      <a:r>
                        <a:rPr lang="tr-TR" dirty="0" err="1"/>
                        <a:t>completely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clean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38669"/>
                  </a:ext>
                </a:extLst>
              </a:tr>
              <a:tr h="993767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  </a:t>
                      </a:r>
                      <a:r>
                        <a:rPr lang="tr-TR" dirty="0" err="1"/>
                        <a:t>carbon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neutrality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 err="1"/>
                        <a:t>high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costs</a:t>
                      </a:r>
                      <a:r>
                        <a:rPr lang="tr-TR" dirty="0"/>
                        <a:t> in </a:t>
                      </a:r>
                      <a:r>
                        <a:rPr lang="tr-TR" dirty="0" err="1"/>
                        <a:t>comparison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to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other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alternatives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5433"/>
                  </a:ext>
                </a:extLst>
              </a:tr>
              <a:tr h="930979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</a:t>
                      </a:r>
                      <a:r>
                        <a:rPr lang="tr-TR" dirty="0" err="1"/>
                        <a:t>less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dependency</a:t>
                      </a:r>
                      <a:r>
                        <a:rPr lang="tr-TR" dirty="0"/>
                        <a:t> on </a:t>
                      </a:r>
                      <a:r>
                        <a:rPr lang="tr-TR" dirty="0" err="1"/>
                        <a:t>fussel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fuels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         </a:t>
                      </a:r>
                      <a:r>
                        <a:rPr lang="tr-TR" dirty="0" err="1"/>
                        <a:t>possible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deforestation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51059"/>
                  </a:ext>
                </a:extLst>
              </a:tr>
              <a:tr h="930979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    it is </a:t>
                      </a:r>
                      <a:r>
                        <a:rPr lang="tr-TR" dirty="0" err="1"/>
                        <a:t>versatile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                   </a:t>
                      </a:r>
                      <a:r>
                        <a:rPr lang="tr-TR" dirty="0" err="1"/>
                        <a:t>space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60191"/>
                  </a:ext>
                </a:extLst>
              </a:tr>
              <a:tr h="930979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        </a:t>
                      </a:r>
                      <a:r>
                        <a:rPr lang="tr-TR" dirty="0" err="1"/>
                        <a:t>availability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</a:p>
                    <a:p>
                      <a:r>
                        <a:rPr lang="tr-TR" dirty="0"/>
                        <a:t>             it </a:t>
                      </a:r>
                      <a:r>
                        <a:rPr lang="tr-TR" dirty="0" err="1"/>
                        <a:t>requires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water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32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6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155184-193B-49A2-9426-EEA779A2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328" y="4939819"/>
            <a:ext cx="2101375" cy="546581"/>
          </a:xfrm>
        </p:spPr>
        <p:txBody>
          <a:bodyPr>
            <a:normAutofit fontScale="90000"/>
          </a:bodyPr>
          <a:lstStyle/>
          <a:p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188E44-0AB1-4ACD-9D96-BF95DDB8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328987"/>
            <a:ext cx="3808429" cy="8413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500" b="1" u="sng" dirty="0">
                <a:solidFill>
                  <a:schemeClr val="tx1"/>
                </a:solidFill>
              </a:rPr>
              <a:t>WIND ENERGY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8F84693-8B34-4730-805A-3563440AECFC}"/>
              </a:ext>
            </a:extLst>
          </p:cNvPr>
          <p:cNvSpPr txBox="1"/>
          <p:nvPr/>
        </p:nvSpPr>
        <p:spPr>
          <a:xfrm>
            <a:off x="207390" y="1170328"/>
            <a:ext cx="12094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/>
              <a:t>Wind</a:t>
            </a:r>
            <a:r>
              <a:rPr lang="tr-TR" sz="3000" dirty="0"/>
              <a:t> is </a:t>
            </a:r>
            <a:r>
              <a:rPr lang="tr-TR" sz="3000" dirty="0" err="1"/>
              <a:t>renewable</a:t>
            </a:r>
            <a:r>
              <a:rPr lang="tr-TR" sz="3000" dirty="0"/>
              <a:t> , </a:t>
            </a:r>
            <a:r>
              <a:rPr lang="tr-TR" sz="3000" dirty="0" err="1"/>
              <a:t>clean</a:t>
            </a:r>
            <a:r>
              <a:rPr lang="tr-TR" sz="3000" dirty="0"/>
              <a:t> </a:t>
            </a:r>
            <a:r>
              <a:rPr lang="tr-TR" sz="3000" dirty="0" err="1"/>
              <a:t>and</a:t>
            </a:r>
            <a:r>
              <a:rPr lang="tr-TR" sz="3000" dirty="0"/>
              <a:t> </a:t>
            </a:r>
            <a:r>
              <a:rPr lang="tr-TR" sz="3000" dirty="0" err="1"/>
              <a:t>endless</a:t>
            </a:r>
            <a:r>
              <a:rPr lang="tr-TR" sz="3000" dirty="0"/>
              <a:t> </a:t>
            </a:r>
            <a:r>
              <a:rPr lang="tr-TR" sz="3000" dirty="0" err="1"/>
              <a:t>power</a:t>
            </a:r>
            <a:r>
              <a:rPr lang="tr-TR" sz="3000" dirty="0"/>
              <a:t> </a:t>
            </a:r>
            <a:r>
              <a:rPr lang="tr-TR" sz="3000" dirty="0" err="1"/>
              <a:t>that</a:t>
            </a:r>
            <a:r>
              <a:rPr lang="tr-TR" sz="3000" dirty="0"/>
              <a:t> </a:t>
            </a:r>
            <a:r>
              <a:rPr lang="tr-TR" sz="3000" dirty="0" err="1"/>
              <a:t>generates</a:t>
            </a:r>
            <a:r>
              <a:rPr lang="tr-TR" sz="3000" dirty="0"/>
              <a:t> </a:t>
            </a:r>
            <a:r>
              <a:rPr lang="tr-TR" sz="3000" dirty="0" err="1"/>
              <a:t>no</a:t>
            </a:r>
            <a:r>
              <a:rPr lang="tr-TR" sz="3000" dirty="0"/>
              <a:t> </a:t>
            </a:r>
            <a:r>
              <a:rPr lang="tr-TR" sz="3000" dirty="0" err="1"/>
              <a:t>pollution</a:t>
            </a:r>
            <a:r>
              <a:rPr lang="tr-TR" sz="3000" dirty="0"/>
              <a:t>.</a:t>
            </a:r>
          </a:p>
          <a:p>
            <a:r>
              <a:rPr lang="tr-TR" sz="3000" dirty="0"/>
              <a:t>As </a:t>
            </a:r>
            <a:r>
              <a:rPr lang="tr-TR" sz="3000" dirty="0" err="1"/>
              <a:t>the</a:t>
            </a:r>
            <a:r>
              <a:rPr lang="tr-TR" sz="3000" dirty="0"/>
              <a:t> name </a:t>
            </a:r>
            <a:r>
              <a:rPr lang="tr-TR" sz="3000" dirty="0" err="1"/>
              <a:t>suggest</a:t>
            </a:r>
            <a:r>
              <a:rPr lang="tr-TR" sz="3000" dirty="0"/>
              <a:t> , </a:t>
            </a:r>
            <a:r>
              <a:rPr lang="tr-TR" sz="3000" dirty="0" err="1"/>
              <a:t>wind</a:t>
            </a:r>
            <a:r>
              <a:rPr lang="tr-TR" sz="3000" dirty="0"/>
              <a:t> </a:t>
            </a:r>
            <a:r>
              <a:rPr lang="tr-TR" sz="3000" dirty="0" err="1"/>
              <a:t>energy</a:t>
            </a:r>
            <a:r>
              <a:rPr lang="tr-TR" sz="3000" dirty="0"/>
              <a:t> </a:t>
            </a:r>
            <a:r>
              <a:rPr lang="tr-TR" sz="3000" dirty="0" err="1"/>
              <a:t>or</a:t>
            </a:r>
            <a:r>
              <a:rPr lang="tr-TR" sz="3000" dirty="0"/>
              <a:t> </a:t>
            </a:r>
            <a:r>
              <a:rPr lang="tr-TR" sz="3000" dirty="0" err="1"/>
              <a:t>wind</a:t>
            </a:r>
            <a:r>
              <a:rPr lang="tr-TR" sz="3000" dirty="0"/>
              <a:t> </a:t>
            </a:r>
            <a:r>
              <a:rPr lang="tr-TR" sz="3000" dirty="0" err="1"/>
              <a:t>power</a:t>
            </a:r>
            <a:r>
              <a:rPr lang="tr-TR" sz="3000" dirty="0"/>
              <a:t> is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process</a:t>
            </a:r>
            <a:r>
              <a:rPr lang="tr-TR" sz="3000" dirty="0"/>
              <a:t> </a:t>
            </a:r>
            <a:r>
              <a:rPr lang="tr-TR" sz="3000" dirty="0" err="1"/>
              <a:t>whereby</a:t>
            </a:r>
            <a:r>
              <a:rPr lang="tr-TR" sz="3000" dirty="0"/>
              <a:t> </a:t>
            </a:r>
            <a:r>
              <a:rPr lang="tr-TR" sz="3000" dirty="0" err="1"/>
              <a:t>wind</a:t>
            </a:r>
            <a:r>
              <a:rPr lang="tr-TR" sz="3000" dirty="0"/>
              <a:t> is </a:t>
            </a:r>
            <a:r>
              <a:rPr lang="tr-TR" sz="3000" dirty="0" err="1"/>
              <a:t>use</a:t>
            </a:r>
            <a:r>
              <a:rPr lang="tr-TR" sz="3000" dirty="0"/>
              <a:t> </a:t>
            </a:r>
            <a:r>
              <a:rPr lang="tr-TR" sz="3000" dirty="0" err="1"/>
              <a:t>to</a:t>
            </a:r>
            <a:r>
              <a:rPr lang="tr-TR" sz="3000" dirty="0"/>
              <a:t> </a:t>
            </a:r>
            <a:r>
              <a:rPr lang="tr-TR" sz="3000" dirty="0" err="1"/>
              <a:t>generate</a:t>
            </a:r>
            <a:r>
              <a:rPr lang="tr-TR" sz="3000" dirty="0"/>
              <a:t> </a:t>
            </a:r>
            <a:r>
              <a:rPr lang="tr-TR" sz="3000" dirty="0" err="1"/>
              <a:t>electricity</a:t>
            </a:r>
            <a:r>
              <a:rPr lang="tr-TR" sz="3000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1787C5F-7E31-4136-AC7B-438503D2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67" y="3317521"/>
            <a:ext cx="5836761" cy="32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CC5E4-7BF9-46EF-B226-F7A2E4E4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95A28B-EC83-41E4-8074-9AE23512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14" y="303841"/>
            <a:ext cx="10957891" cy="2066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Wind turbines convert the wind’s kinetic energy into mechanical energy</a:t>
            </a:r>
            <a:r>
              <a:rPr lang="tr-TR" sz="3000" dirty="0">
                <a:solidFill>
                  <a:schemeClr val="tx1"/>
                </a:solidFill>
              </a:rPr>
              <a:t>. A </a:t>
            </a:r>
            <a:r>
              <a:rPr lang="tr-TR" sz="3000" dirty="0" err="1">
                <a:solidFill>
                  <a:schemeClr val="tx1"/>
                </a:solidFill>
              </a:rPr>
              <a:t>wind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farm</a:t>
            </a:r>
            <a:r>
              <a:rPr lang="tr-TR" sz="3000" dirty="0">
                <a:solidFill>
                  <a:schemeClr val="tx1"/>
                </a:solidFill>
              </a:rPr>
              <a:t> is a </a:t>
            </a:r>
            <a:r>
              <a:rPr lang="tr-TR" sz="3000" dirty="0" err="1">
                <a:solidFill>
                  <a:schemeClr val="tx1"/>
                </a:solidFill>
              </a:rPr>
              <a:t>collection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wind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turbines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same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location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to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generate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electricity</a:t>
            </a:r>
            <a:r>
              <a:rPr lang="tr-TR" sz="3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E6B838-2901-4238-A3EA-4DC7BE0D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99" y="2370668"/>
            <a:ext cx="6539853" cy="39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0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F2B193-ADEB-44FC-A02F-AC8B1C8B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C893EC-29A9-4FA9-AD1C-6527F52D4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" y="157900"/>
            <a:ext cx="12107159" cy="3433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Wind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second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most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used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source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. </a:t>
            </a:r>
            <a:r>
              <a:rPr lang="tr-TR" sz="3000" dirty="0" err="1">
                <a:solidFill>
                  <a:schemeClr val="tx1"/>
                </a:solidFill>
              </a:rPr>
              <a:t>Electricity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generation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with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wind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power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started</a:t>
            </a:r>
            <a:r>
              <a:rPr lang="tr-TR" sz="3000" dirty="0">
                <a:solidFill>
                  <a:schemeClr val="tx1"/>
                </a:solidFill>
              </a:rPr>
              <a:t> in 1998.</a:t>
            </a:r>
          </a:p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Wind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turbines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are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generally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located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West of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Turkey’s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highest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plant</a:t>
            </a:r>
            <a:r>
              <a:rPr lang="tr-TR" sz="3000" dirty="0">
                <a:solidFill>
                  <a:schemeClr val="tx1"/>
                </a:solidFill>
              </a:rPr>
              <a:t> is in Van </a:t>
            </a:r>
            <a:r>
              <a:rPr lang="tr-TR" sz="3000" dirty="0" err="1">
                <a:solidFill>
                  <a:schemeClr val="tx1"/>
                </a:solidFill>
              </a:rPr>
              <a:t>province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ADD3E5-B8E3-4F5A-94EB-85E4DBAB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15" y="3372910"/>
            <a:ext cx="5552387" cy="33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771D39-1845-42CE-BB17-6461F3F9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816338"/>
            <a:ext cx="8534400" cy="17806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436B0E3C-9014-4088-B505-7EBE0ECB9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042179"/>
              </p:ext>
            </p:extLst>
          </p:nvPr>
        </p:nvGraphicFramePr>
        <p:xfrm>
          <a:off x="684212" y="742359"/>
          <a:ext cx="10119215" cy="41872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62818">
                  <a:extLst>
                    <a:ext uri="{9D8B030D-6E8A-4147-A177-3AD203B41FA5}">
                      <a16:colId xmlns:a16="http://schemas.microsoft.com/office/drawing/2014/main" val="713110358"/>
                    </a:ext>
                  </a:extLst>
                </a:gridCol>
                <a:gridCol w="5356397">
                  <a:extLst>
                    <a:ext uri="{9D8B030D-6E8A-4147-A177-3AD203B41FA5}">
                      <a16:colId xmlns:a16="http://schemas.microsoft.com/office/drawing/2014/main" val="505512766"/>
                    </a:ext>
                  </a:extLst>
                </a:gridCol>
              </a:tblGrid>
              <a:tr h="869625">
                <a:tc>
                  <a:txBody>
                    <a:bodyPr/>
                    <a:lstStyle/>
                    <a:p>
                      <a:r>
                        <a:rPr lang="tr-TR" dirty="0"/>
                        <a:t>     </a:t>
                      </a:r>
                    </a:p>
                    <a:p>
                      <a:r>
                        <a:rPr lang="tr-TR" dirty="0"/>
                        <a:t>        </a:t>
                      </a:r>
                      <a:r>
                        <a:rPr lang="tr-TR" dirty="0" err="1"/>
                        <a:t>Advantages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wind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power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</a:t>
                      </a:r>
                    </a:p>
                    <a:p>
                      <a:r>
                        <a:rPr lang="tr-TR" dirty="0"/>
                        <a:t>        </a:t>
                      </a:r>
                      <a:r>
                        <a:rPr lang="tr-TR" dirty="0" err="1"/>
                        <a:t>Disadvantages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wind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power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935209"/>
                  </a:ext>
                </a:extLst>
              </a:tr>
              <a:tr h="1105882"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  <a:r>
                        <a:rPr lang="tr-TR" dirty="0" err="1"/>
                        <a:t>nonpolluting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way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to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generate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electricity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  <a:r>
                        <a:rPr lang="tr-TR" dirty="0" err="1"/>
                        <a:t>constructing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turbines</a:t>
                      </a:r>
                      <a:r>
                        <a:rPr lang="tr-TR" dirty="0"/>
                        <a:t> is </a:t>
                      </a:r>
                      <a:r>
                        <a:rPr lang="tr-TR" dirty="0" err="1"/>
                        <a:t>expensive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293099"/>
                  </a:ext>
                </a:extLst>
              </a:tr>
              <a:tr h="1105882"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  <a:r>
                        <a:rPr lang="tr-TR" dirty="0" err="1"/>
                        <a:t>reduces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carbon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emissions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Turbines</a:t>
                      </a:r>
                      <a:r>
                        <a:rPr lang="tr-TR" dirty="0"/>
                        <a:t> can </a:t>
                      </a:r>
                      <a:r>
                        <a:rPr lang="tr-TR" dirty="0" err="1"/>
                        <a:t>damage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habitats</a:t>
                      </a:r>
                      <a:r>
                        <a:rPr lang="tr-TR" dirty="0"/>
                        <a:t> of </a:t>
                      </a:r>
                      <a:r>
                        <a:rPr lang="tr-TR" dirty="0" err="1"/>
                        <a:t>animals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479317"/>
                  </a:ext>
                </a:extLst>
              </a:tr>
              <a:tr h="1105882">
                <a:tc>
                  <a:txBody>
                    <a:bodyPr/>
                    <a:lstStyle/>
                    <a:p>
                      <a:r>
                        <a:rPr lang="tr-TR" dirty="0" err="1"/>
                        <a:t>Turbines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are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portable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  <a:r>
                        <a:rPr lang="tr-TR" dirty="0" err="1"/>
                        <a:t>generates</a:t>
                      </a:r>
                      <a:r>
                        <a:rPr lang="tr-TR" dirty="0"/>
                        <a:t> a lot of </a:t>
                      </a:r>
                      <a:r>
                        <a:rPr lang="tr-TR" dirty="0" err="1"/>
                        <a:t>noise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3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3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64D6CA-6AEA-48D8-9686-7038004F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1" y="773170"/>
            <a:ext cx="8534400" cy="8765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500" b="1" u="sng" dirty="0"/>
              <a:t>SOLAR ENERGY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6D2430-A297-4911-8963-D3D523C0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81" y="1649690"/>
            <a:ext cx="11800019" cy="1677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>
                <a:solidFill>
                  <a:schemeClr val="tx1"/>
                </a:solidFill>
              </a:rPr>
              <a:t>Solar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from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sun , it can be </a:t>
            </a:r>
            <a:r>
              <a:rPr lang="tr-TR" sz="3000" dirty="0" err="1">
                <a:solidFill>
                  <a:schemeClr val="tx1"/>
                </a:solidFill>
              </a:rPr>
              <a:t>harnessed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directly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from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sun , </a:t>
            </a:r>
            <a:r>
              <a:rPr lang="tr-TR" sz="3000" dirty="0" err="1">
                <a:solidFill>
                  <a:schemeClr val="tx1"/>
                </a:solidFill>
              </a:rPr>
              <a:t>even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cloudy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weather</a:t>
            </a:r>
            <a:r>
              <a:rPr lang="tr-TR" sz="3000" dirty="0">
                <a:solidFill>
                  <a:schemeClr val="tx1"/>
                </a:solidFill>
              </a:rPr>
              <a:t>. </a:t>
            </a:r>
            <a:r>
              <a:rPr lang="tr-TR" sz="3000" dirty="0" err="1">
                <a:solidFill>
                  <a:schemeClr val="tx1"/>
                </a:solidFill>
              </a:rPr>
              <a:t>It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most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abundant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resource</a:t>
            </a:r>
            <a:r>
              <a:rPr lang="tr-TR" sz="3000" dirty="0">
                <a:solidFill>
                  <a:schemeClr val="tx1"/>
                </a:solidFill>
              </a:rPr>
              <a:t> on </a:t>
            </a:r>
            <a:r>
              <a:rPr lang="tr-TR" sz="3000" dirty="0" err="1">
                <a:solidFill>
                  <a:schemeClr val="tx1"/>
                </a:solidFill>
              </a:rPr>
              <a:t>earth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68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8D3EEF-F977-479B-921B-20A05601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076C36-A876-41FA-9C97-8EA599B6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54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u="sng" dirty="0" err="1">
                <a:solidFill>
                  <a:schemeClr val="tx1"/>
                </a:solidFill>
              </a:rPr>
              <a:t>Flat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Plate</a:t>
            </a:r>
            <a:r>
              <a:rPr lang="tr-TR" sz="3000" b="1" u="sng" dirty="0">
                <a:solidFill>
                  <a:schemeClr val="tx1"/>
                </a:solidFill>
              </a:rPr>
              <a:t> Collectors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277DC9B-57B7-4454-9AF5-497B0B0A0619}"/>
              </a:ext>
            </a:extLst>
          </p:cNvPr>
          <p:cNvSpPr txBox="1"/>
          <p:nvPr/>
        </p:nvSpPr>
        <p:spPr>
          <a:xfrm>
            <a:off x="672445" y="1435552"/>
            <a:ext cx="10737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Among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most</a:t>
            </a:r>
            <a:r>
              <a:rPr lang="tr-TR" sz="2800" dirty="0"/>
              <a:t> </a:t>
            </a:r>
            <a:r>
              <a:rPr lang="tr-TR" sz="2800" dirty="0" err="1"/>
              <a:t>common</a:t>
            </a:r>
            <a:r>
              <a:rPr lang="tr-TR" sz="2800" dirty="0"/>
              <a:t> </a:t>
            </a:r>
            <a:r>
              <a:rPr lang="tr-TR" sz="2800" dirty="0" err="1"/>
              <a:t>devices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capture</a:t>
            </a:r>
            <a:r>
              <a:rPr lang="tr-TR" sz="2800" dirty="0"/>
              <a:t> solar 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flat</a:t>
            </a:r>
            <a:r>
              <a:rPr lang="tr-TR" sz="2800" dirty="0"/>
              <a:t> </a:t>
            </a:r>
            <a:r>
              <a:rPr lang="tr-TR" sz="2800" dirty="0" err="1"/>
              <a:t>plate</a:t>
            </a:r>
            <a:r>
              <a:rPr lang="tr-TR" sz="2800" dirty="0"/>
              <a:t> </a:t>
            </a:r>
            <a:r>
              <a:rPr lang="tr-TR" sz="2800" dirty="0" err="1"/>
              <a:t>colectors</a:t>
            </a:r>
            <a:r>
              <a:rPr lang="tr-TR" sz="2800" dirty="0"/>
              <a:t>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either</a:t>
            </a:r>
            <a:r>
              <a:rPr lang="tr-TR" sz="2800" dirty="0"/>
              <a:t> </a:t>
            </a:r>
            <a:r>
              <a:rPr lang="tr-TR" sz="2800" dirty="0" err="1"/>
              <a:t>heating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creating</a:t>
            </a:r>
            <a:r>
              <a:rPr lang="tr-TR" sz="2800" dirty="0"/>
              <a:t> </a:t>
            </a:r>
            <a:r>
              <a:rPr lang="tr-TR" sz="2800" dirty="0" err="1"/>
              <a:t>electricity</a:t>
            </a:r>
            <a:r>
              <a:rPr lang="tr-TR" sz="2800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18ADD89-CB50-42D6-9032-E0935857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5" y="3115455"/>
            <a:ext cx="5191027" cy="345721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F8B4EE7-9B5E-4858-9533-7C80A67A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49" y="3115454"/>
            <a:ext cx="5191026" cy="34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D6FEA6-E82A-4353-A075-DE2C9E8C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C8E10B-44F6-4569-B88A-9AE4365F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92" y="601979"/>
            <a:ext cx="10693941" cy="114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>
                <a:solidFill>
                  <a:schemeClr val="tx1"/>
                </a:solidFill>
              </a:rPr>
              <a:t>Solar </a:t>
            </a:r>
            <a:r>
              <a:rPr lang="tr-TR" sz="3000" dirty="0" err="1">
                <a:solidFill>
                  <a:schemeClr val="tx1"/>
                </a:solidFill>
              </a:rPr>
              <a:t>potential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very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high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especially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South </a:t>
            </a:r>
            <a:r>
              <a:rPr lang="tr-TR" sz="3000" dirty="0" err="1">
                <a:solidFill>
                  <a:schemeClr val="tx1"/>
                </a:solidFill>
              </a:rPr>
              <a:t>Eastern</a:t>
            </a:r>
            <a:r>
              <a:rPr lang="tr-TR" sz="3000" dirty="0">
                <a:solidFill>
                  <a:schemeClr val="tx1"/>
                </a:solidFill>
              </a:rPr>
              <a:t> Anatolia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Mediterranean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provinces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88FE11-6065-4973-8FAF-5D34B9BA7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23" y="1979628"/>
            <a:ext cx="7764446" cy="46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6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E2C05E-A5EE-43BE-9C2A-EFDAE2E6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37229"/>
            <a:ext cx="8534400" cy="35717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D1D591-05EA-45CA-A9A5-872E2191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3994"/>
            <a:ext cx="8534400" cy="1319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000" b="1" u="sng" dirty="0">
                <a:solidFill>
                  <a:schemeClr val="tx1"/>
                </a:solidFill>
              </a:rPr>
              <a:t>Karapınar Solar </a:t>
            </a:r>
            <a:r>
              <a:rPr lang="tr-TR" sz="3000" b="1" u="sng" dirty="0" err="1">
                <a:solidFill>
                  <a:schemeClr val="tx1"/>
                </a:solidFill>
              </a:rPr>
              <a:t>Plant</a:t>
            </a:r>
            <a:endParaRPr lang="tr-TR" sz="3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3000" b="1" dirty="0">
              <a:solidFill>
                <a:schemeClr val="tx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3A5269-E26D-4F8D-A028-0814E6649D1F}"/>
              </a:ext>
            </a:extLst>
          </p:cNvPr>
          <p:cNvSpPr txBox="1"/>
          <p:nvPr/>
        </p:nvSpPr>
        <p:spPr>
          <a:xfrm>
            <a:off x="684212" y="1342655"/>
            <a:ext cx="103082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err="1"/>
              <a:t>In</a:t>
            </a:r>
            <a:r>
              <a:rPr lang="tr-TR" sz="2500" dirty="0"/>
              <a:t> an </a:t>
            </a:r>
            <a:r>
              <a:rPr lang="tr-TR" sz="2500" dirty="0" err="1"/>
              <a:t>attempt</a:t>
            </a:r>
            <a:r>
              <a:rPr lang="tr-TR" sz="2500" dirty="0"/>
              <a:t> </a:t>
            </a:r>
            <a:r>
              <a:rPr lang="tr-TR" sz="2500" dirty="0" err="1"/>
              <a:t>to</a:t>
            </a:r>
            <a:r>
              <a:rPr lang="tr-TR" sz="2500" dirty="0"/>
              <a:t> </a:t>
            </a:r>
            <a:r>
              <a:rPr lang="tr-TR" sz="2500" dirty="0" err="1"/>
              <a:t>increase</a:t>
            </a:r>
            <a:r>
              <a:rPr lang="tr-TR" sz="2500" dirty="0"/>
              <a:t>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use</a:t>
            </a:r>
            <a:r>
              <a:rPr lang="tr-TR" sz="2500" dirty="0"/>
              <a:t> of solar </a:t>
            </a:r>
            <a:r>
              <a:rPr lang="tr-TR" sz="2500" dirty="0" err="1"/>
              <a:t>energy</a:t>
            </a:r>
            <a:r>
              <a:rPr lang="tr-TR" sz="2500" dirty="0"/>
              <a:t> , </a:t>
            </a:r>
            <a:r>
              <a:rPr lang="tr-TR" sz="2500" dirty="0" err="1"/>
              <a:t>the</a:t>
            </a:r>
            <a:r>
              <a:rPr lang="tr-TR" sz="2500" dirty="0"/>
              <a:t> Karapınar Solar </a:t>
            </a:r>
            <a:r>
              <a:rPr lang="tr-TR" sz="2500" dirty="0" err="1"/>
              <a:t>Plant</a:t>
            </a:r>
            <a:r>
              <a:rPr lang="tr-TR" sz="2500" dirty="0"/>
              <a:t> </a:t>
            </a:r>
            <a:r>
              <a:rPr lang="tr-TR" sz="2500" dirty="0" err="1"/>
              <a:t>was</a:t>
            </a:r>
            <a:r>
              <a:rPr lang="tr-TR" sz="2500" dirty="0"/>
              <a:t> </a:t>
            </a:r>
            <a:r>
              <a:rPr lang="tr-TR" sz="2500" dirty="0" err="1"/>
              <a:t>built</a:t>
            </a:r>
            <a:r>
              <a:rPr lang="tr-TR" sz="2500" dirty="0"/>
              <a:t> in Konya </a:t>
            </a:r>
            <a:r>
              <a:rPr lang="tr-TR" sz="2500" dirty="0" err="1"/>
              <a:t>province</a:t>
            </a:r>
            <a:r>
              <a:rPr lang="tr-TR" sz="2500" dirty="0"/>
              <a:t> </a:t>
            </a:r>
            <a:r>
              <a:rPr lang="tr-TR" sz="2500" dirty="0" err="1"/>
              <a:t>located</a:t>
            </a:r>
            <a:r>
              <a:rPr lang="tr-TR" sz="2500" dirty="0"/>
              <a:t> in Anatolia.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12F393-EC88-4C7D-99A6-2DE95DD5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04" y="2564350"/>
            <a:ext cx="6598290" cy="36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A730CC-A359-458C-AFC1-20A4D9F8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" y="66161"/>
            <a:ext cx="8534400" cy="150706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500" b="1" u="sng" dirty="0" err="1"/>
              <a:t>GEOThERMAL</a:t>
            </a:r>
            <a:r>
              <a:rPr lang="tr-TR" sz="3500" b="1" u="sng" dirty="0"/>
              <a:t> ENERGY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C01BCB-9CFB-4BD4-A4E5-737853573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216057"/>
            <a:ext cx="11875434" cy="1611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Geothermal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heat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within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earth</a:t>
            </a:r>
            <a:r>
              <a:rPr lang="tr-TR" sz="3000" dirty="0">
                <a:solidFill>
                  <a:schemeClr val="tx1"/>
                </a:solidFill>
              </a:rPr>
              <a:t>. </a:t>
            </a:r>
            <a:r>
              <a:rPr lang="tr-TR" sz="3000" dirty="0" err="1">
                <a:solidFill>
                  <a:schemeClr val="tx1"/>
                </a:solidFill>
              </a:rPr>
              <a:t>It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comes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from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heat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generated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during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original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formation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planet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radioactive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decay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materials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6334588-3BDC-4390-9CBC-BDA37EBFF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4" y="2828041"/>
            <a:ext cx="6901628" cy="37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C4985C-45EA-469B-92AE-9F39C61D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165" y="6033327"/>
            <a:ext cx="7837619" cy="45719"/>
          </a:xfrm>
        </p:spPr>
        <p:txBody>
          <a:bodyPr>
            <a:normAutofit fontScale="90000"/>
          </a:bodyPr>
          <a:lstStyle/>
          <a:p>
            <a:endParaRPr lang="tr-TR" dirty="0">
              <a:highlight>
                <a:srgbClr val="00FF00"/>
              </a:highligh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EFFFB9-0F1F-4DED-A6B5-B745DA7D6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806" y="5354425"/>
            <a:ext cx="2275804" cy="1190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5000" dirty="0">
              <a:highlight>
                <a:srgbClr val="00FF00"/>
              </a:highlight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AD6EB1-0B6A-4D06-B38F-CEB5C6EF0356}"/>
              </a:ext>
            </a:extLst>
          </p:cNvPr>
          <p:cNvSpPr txBox="1"/>
          <p:nvPr/>
        </p:nvSpPr>
        <p:spPr>
          <a:xfrm>
            <a:off x="71470" y="1123588"/>
            <a:ext cx="838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u="sng" dirty="0"/>
              <a:t>INTRODUCTION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2D7AA4-27C4-4AF4-9C51-58A1AC2C23B1}"/>
              </a:ext>
            </a:extLst>
          </p:cNvPr>
          <p:cNvSpPr txBox="1"/>
          <p:nvPr/>
        </p:nvSpPr>
        <p:spPr>
          <a:xfrm>
            <a:off x="464654" y="2115621"/>
            <a:ext cx="11585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/>
              <a:t>Renewable</a:t>
            </a:r>
            <a:r>
              <a:rPr lang="tr-TR" sz="3000" dirty="0"/>
              <a:t> </a:t>
            </a:r>
            <a:r>
              <a:rPr lang="tr-TR" sz="3000" dirty="0" err="1"/>
              <a:t>energy,often</a:t>
            </a:r>
            <a:r>
              <a:rPr lang="tr-TR" sz="3000" dirty="0"/>
              <a:t> </a:t>
            </a:r>
            <a:r>
              <a:rPr lang="tr-TR" sz="3000" dirty="0" err="1"/>
              <a:t>referred</a:t>
            </a:r>
            <a:r>
              <a:rPr lang="tr-TR" sz="3000" dirty="0"/>
              <a:t> </a:t>
            </a:r>
            <a:r>
              <a:rPr lang="tr-TR" sz="3000" dirty="0" err="1"/>
              <a:t>to</a:t>
            </a:r>
            <a:r>
              <a:rPr lang="tr-TR" sz="3000" dirty="0"/>
              <a:t> as </a:t>
            </a:r>
            <a:r>
              <a:rPr lang="tr-TR" sz="3000" dirty="0" err="1"/>
              <a:t>clean</a:t>
            </a:r>
            <a:r>
              <a:rPr lang="tr-TR" sz="3000" dirty="0"/>
              <a:t> </a:t>
            </a:r>
            <a:r>
              <a:rPr lang="tr-TR" sz="3000" dirty="0" err="1"/>
              <a:t>energy,comes</a:t>
            </a:r>
            <a:r>
              <a:rPr lang="tr-TR" sz="3000" dirty="0"/>
              <a:t> </a:t>
            </a:r>
            <a:r>
              <a:rPr lang="tr-TR" sz="3000" dirty="0" err="1"/>
              <a:t>from</a:t>
            </a:r>
            <a:r>
              <a:rPr lang="tr-TR" sz="3000" dirty="0"/>
              <a:t> </a:t>
            </a:r>
            <a:r>
              <a:rPr lang="tr-TR" sz="3000" dirty="0" err="1"/>
              <a:t>natural</a:t>
            </a:r>
            <a:r>
              <a:rPr lang="tr-TR" sz="3000" dirty="0"/>
              <a:t> </a:t>
            </a:r>
            <a:r>
              <a:rPr lang="tr-TR" sz="3000" dirty="0" err="1"/>
              <a:t>sources</a:t>
            </a:r>
            <a:r>
              <a:rPr lang="tr-TR" sz="3000" dirty="0"/>
              <a:t> </a:t>
            </a:r>
            <a:r>
              <a:rPr lang="tr-TR" sz="3000" dirty="0" err="1"/>
              <a:t>or</a:t>
            </a:r>
            <a:r>
              <a:rPr lang="tr-TR" sz="3000" dirty="0"/>
              <a:t> </a:t>
            </a:r>
            <a:r>
              <a:rPr lang="tr-TR" sz="3000" dirty="0" err="1"/>
              <a:t>processes</a:t>
            </a:r>
            <a:r>
              <a:rPr lang="tr-TR" sz="3000" dirty="0"/>
              <a:t> </a:t>
            </a:r>
            <a:r>
              <a:rPr lang="tr-TR" sz="3000" dirty="0" err="1"/>
              <a:t>that</a:t>
            </a:r>
            <a:r>
              <a:rPr lang="tr-TR" sz="3000" dirty="0"/>
              <a:t> </a:t>
            </a:r>
            <a:r>
              <a:rPr lang="tr-TR" sz="3000" dirty="0" err="1"/>
              <a:t>are</a:t>
            </a:r>
            <a:r>
              <a:rPr lang="tr-TR" sz="3000" dirty="0"/>
              <a:t> </a:t>
            </a:r>
            <a:r>
              <a:rPr lang="tr-TR" sz="3000" dirty="0" err="1"/>
              <a:t>constantly</a:t>
            </a:r>
            <a:r>
              <a:rPr lang="tr-TR" sz="3000" dirty="0"/>
              <a:t> </a:t>
            </a:r>
            <a:r>
              <a:rPr lang="tr-TR" sz="3000" dirty="0" err="1"/>
              <a:t>replenished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16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C58D67-3F5F-4CD4-AA11-B597F72B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7C2D00-2DA9-4DEA-A1FF-3A03E64A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69" y="342507"/>
            <a:ext cx="8534400" cy="907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u="sng" dirty="0" err="1">
                <a:solidFill>
                  <a:schemeClr val="tx1"/>
                </a:solidFill>
              </a:rPr>
              <a:t>The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Use</a:t>
            </a:r>
            <a:r>
              <a:rPr lang="tr-TR" sz="3000" b="1" u="sng" dirty="0">
                <a:solidFill>
                  <a:schemeClr val="tx1"/>
                </a:solidFill>
              </a:rPr>
              <a:t> Of </a:t>
            </a:r>
            <a:r>
              <a:rPr lang="tr-TR" sz="3000" b="1" u="sng" dirty="0" err="1">
                <a:solidFill>
                  <a:schemeClr val="tx1"/>
                </a:solidFill>
              </a:rPr>
              <a:t>Geothermal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Energy</a:t>
            </a:r>
            <a:endParaRPr lang="tr-TR" sz="3000" b="1" u="sng" dirty="0">
              <a:solidFill>
                <a:schemeClr val="tx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5019CE2-370A-43C0-BDED-B019AB0483EA}"/>
              </a:ext>
            </a:extLst>
          </p:cNvPr>
          <p:cNvSpPr txBox="1"/>
          <p:nvPr/>
        </p:nvSpPr>
        <p:spPr>
          <a:xfrm>
            <a:off x="457969" y="1195372"/>
            <a:ext cx="11410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Geothermal power plants use steam to produce electricity. The steam comes from reservoirs of hot water found below the earth's surface. The steam rotates a turbine that activates a generator, which produces electricity.</a:t>
            </a:r>
            <a:endParaRPr lang="tr-TR" sz="2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46D9C48-B372-4597-B8A5-DA61BA6EE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90" y="3082566"/>
            <a:ext cx="6696422" cy="36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5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DDEC1A-CA19-496A-9F57-3C542DE4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D8CDBC-4B0D-422A-A4DE-23430081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08" y="275953"/>
            <a:ext cx="8534400" cy="992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u="sng" dirty="0" err="1">
                <a:solidFill>
                  <a:schemeClr val="tx1"/>
                </a:solidFill>
              </a:rPr>
              <a:t>Geothermal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Power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Plants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In</a:t>
            </a:r>
            <a:r>
              <a:rPr lang="tr-TR" sz="3000" b="1" u="sng" dirty="0">
                <a:solidFill>
                  <a:schemeClr val="tx1"/>
                </a:solidFill>
              </a:rPr>
              <a:t> </a:t>
            </a:r>
            <a:r>
              <a:rPr lang="tr-TR" sz="3000" b="1" u="sng" dirty="0" err="1">
                <a:solidFill>
                  <a:schemeClr val="tx1"/>
                </a:solidFill>
              </a:rPr>
              <a:t>Turkey</a:t>
            </a:r>
            <a:endParaRPr lang="tr-TR" sz="3000" b="1" u="sng" dirty="0">
              <a:solidFill>
                <a:schemeClr val="tx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E7A9247-F8CC-41F1-806A-186B92433AD4}"/>
              </a:ext>
            </a:extLst>
          </p:cNvPr>
          <p:cNvSpPr txBox="1"/>
          <p:nvPr/>
        </p:nvSpPr>
        <p:spPr>
          <a:xfrm>
            <a:off x="419492" y="1197204"/>
            <a:ext cx="110482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Turkey currently has 55 geothermal power plants and 17 geothermal city </a:t>
            </a:r>
            <a:r>
              <a:rPr lang="en-US" sz="2500" dirty="0" err="1"/>
              <a:t>heatings</a:t>
            </a:r>
            <a:r>
              <a:rPr lang="en-US" sz="2500" dirty="0"/>
              <a:t>. About 450 geothermal fields have been discovered</a:t>
            </a:r>
            <a:r>
              <a:rPr lang="tr-TR" sz="2500" dirty="0"/>
              <a:t>. T</a:t>
            </a:r>
            <a:r>
              <a:rPr lang="en-US" sz="2500" dirty="0" err="1"/>
              <a:t>urkey's</a:t>
            </a:r>
            <a:r>
              <a:rPr lang="en-US" sz="2500" dirty="0"/>
              <a:t> biggest geothermal power plant is</a:t>
            </a:r>
            <a:r>
              <a:rPr lang="tr-TR" sz="2500" dirty="0"/>
              <a:t> in</a:t>
            </a:r>
            <a:r>
              <a:rPr lang="en-US" sz="2500" dirty="0"/>
              <a:t> </a:t>
            </a:r>
            <a:r>
              <a:rPr lang="tr-TR" sz="2500" dirty="0"/>
              <a:t>K</a:t>
            </a:r>
            <a:r>
              <a:rPr lang="en-US" sz="2500" dirty="0" err="1"/>
              <a:t>ızıldere</a:t>
            </a:r>
            <a:r>
              <a:rPr lang="tr-TR" sz="2500" dirty="0"/>
              <a:t>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4E8240B-E297-471F-AC9C-8E82BE35C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106FCF-C382-4B6B-B8BE-8C3967BA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35" y="2731096"/>
            <a:ext cx="6788477" cy="36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EE5532-3232-4FE7-A0A5-FA859455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2783350"/>
            <a:ext cx="11268173" cy="1291299"/>
          </a:xfrm>
        </p:spPr>
        <p:txBody>
          <a:bodyPr>
            <a:noAutofit/>
          </a:bodyPr>
          <a:lstStyle/>
          <a:p>
            <a:r>
              <a:rPr lang="tr-TR" sz="5500" b="1" dirty="0"/>
              <a:t>THANKS FOR </a:t>
            </a:r>
            <a:r>
              <a:rPr lang="tr-TR" sz="5500" b="1" dirty="0" err="1"/>
              <a:t>your</a:t>
            </a:r>
            <a:r>
              <a:rPr lang="tr-TR" sz="5500" b="1" dirty="0"/>
              <a:t> </a:t>
            </a:r>
            <a:r>
              <a:rPr lang="tr-TR" sz="5500" b="1" dirty="0" err="1"/>
              <a:t>attentıon</a:t>
            </a:r>
            <a:r>
              <a:rPr lang="tr-TR" sz="5500" b="1" dirty="0"/>
              <a:t>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3F794F-E69C-4695-ADE2-3FEECA4B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7479400" cy="2757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F71580-B507-47B5-8665-8524354F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825" y="6223247"/>
            <a:ext cx="1111560" cy="413843"/>
          </a:xfrm>
        </p:spPr>
        <p:txBody>
          <a:bodyPr>
            <a:normAutofit fontScale="90000"/>
          </a:bodyPr>
          <a:lstStyle/>
          <a:p>
            <a:r>
              <a:rPr lang="tr-TR" dirty="0"/>
              <a:t>.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9E3F16D-B476-410B-BD64-DAF0B9C8926B}"/>
              </a:ext>
            </a:extLst>
          </p:cNvPr>
          <p:cNvSpPr txBox="1"/>
          <p:nvPr/>
        </p:nvSpPr>
        <p:spPr>
          <a:xfrm>
            <a:off x="853126" y="616346"/>
            <a:ext cx="9987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/>
              <a:t>Turkey</a:t>
            </a:r>
            <a:r>
              <a:rPr lang="tr-TR" sz="3000" dirty="0"/>
              <a:t> is </a:t>
            </a:r>
            <a:r>
              <a:rPr lang="tr-TR" sz="3000" dirty="0" err="1"/>
              <a:t>located</a:t>
            </a:r>
            <a:r>
              <a:rPr lang="tr-TR" sz="3000" dirty="0"/>
              <a:t> on </a:t>
            </a:r>
            <a:r>
              <a:rPr lang="tr-TR" sz="3000" dirty="0" err="1"/>
              <a:t>the</a:t>
            </a:r>
            <a:r>
              <a:rPr lang="tr-TR" sz="3000" dirty="0"/>
              <a:t> Western </a:t>
            </a:r>
            <a:r>
              <a:rPr lang="tr-TR" sz="3000" dirty="0" err="1"/>
              <a:t>Asia</a:t>
            </a:r>
            <a:r>
              <a:rPr lang="tr-TR" sz="3000" dirty="0"/>
              <a:t> </a:t>
            </a:r>
            <a:r>
              <a:rPr lang="tr-TR" sz="3000" dirty="0" err="1"/>
              <a:t>and</a:t>
            </a:r>
            <a:r>
              <a:rPr lang="tr-TR" sz="3000" dirty="0"/>
              <a:t> </a:t>
            </a:r>
            <a:r>
              <a:rPr lang="tr-TR" sz="3000" dirty="0" err="1"/>
              <a:t>Southeast</a:t>
            </a:r>
            <a:r>
              <a:rPr lang="tr-TR" sz="3000" dirty="0"/>
              <a:t> Europe. </a:t>
            </a:r>
            <a:r>
              <a:rPr lang="tr-TR" sz="3000" dirty="0" err="1"/>
              <a:t>Turkey</a:t>
            </a:r>
            <a:r>
              <a:rPr lang="tr-TR" sz="3000" dirty="0"/>
              <a:t> </a:t>
            </a:r>
            <a:r>
              <a:rPr lang="tr-TR" sz="3000" dirty="0" err="1"/>
              <a:t>also</a:t>
            </a:r>
            <a:r>
              <a:rPr lang="tr-TR" sz="3000" dirty="0"/>
              <a:t> has a </a:t>
            </a:r>
            <a:r>
              <a:rPr lang="tr-TR" sz="3000" dirty="0" err="1"/>
              <a:t>coastline</a:t>
            </a:r>
            <a:r>
              <a:rPr lang="tr-TR" sz="3000" dirty="0"/>
              <a:t> on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Mediterranean</a:t>
            </a:r>
            <a:r>
              <a:rPr lang="tr-TR" sz="3000" dirty="0"/>
              <a:t> </a:t>
            </a:r>
            <a:r>
              <a:rPr lang="tr-TR" sz="3000" dirty="0" err="1"/>
              <a:t>Sea</a:t>
            </a:r>
            <a:r>
              <a:rPr lang="tr-TR" sz="3000" dirty="0"/>
              <a:t> in </a:t>
            </a:r>
            <a:r>
              <a:rPr lang="tr-TR" sz="3000" dirty="0" err="1"/>
              <a:t>the</a:t>
            </a:r>
            <a:r>
              <a:rPr lang="tr-TR" sz="3000" dirty="0"/>
              <a:t> South </a:t>
            </a:r>
            <a:r>
              <a:rPr lang="tr-TR" sz="3000" dirty="0" err="1"/>
              <a:t>and</a:t>
            </a:r>
            <a:r>
              <a:rPr lang="tr-TR" sz="3000" dirty="0"/>
              <a:t> East </a:t>
            </a:r>
            <a:r>
              <a:rPr lang="tr-TR" sz="3000" dirty="0" err="1"/>
              <a:t>and</a:t>
            </a:r>
            <a:r>
              <a:rPr lang="tr-TR" sz="3000" dirty="0"/>
              <a:t> on </a:t>
            </a:r>
            <a:r>
              <a:rPr lang="tr-TR" sz="3000" dirty="0" err="1"/>
              <a:t>the</a:t>
            </a:r>
            <a:r>
              <a:rPr lang="tr-TR" sz="3000" dirty="0"/>
              <a:t> Black </a:t>
            </a:r>
            <a:r>
              <a:rPr lang="tr-TR" sz="3000" dirty="0" err="1"/>
              <a:t>Sea</a:t>
            </a:r>
            <a:r>
              <a:rPr lang="tr-TR" sz="3000" dirty="0"/>
              <a:t> in </a:t>
            </a:r>
            <a:r>
              <a:rPr lang="tr-TR" sz="3000" dirty="0" err="1"/>
              <a:t>the</a:t>
            </a:r>
            <a:r>
              <a:rPr lang="tr-TR" sz="3000" dirty="0"/>
              <a:t> North</a:t>
            </a:r>
            <a:r>
              <a:rPr lang="tr-TR" dirty="0"/>
              <a:t>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E062CCC-03FA-42D3-86E7-2C83EF030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82" y="2871422"/>
            <a:ext cx="6689239" cy="344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9648D137-80CD-4463-98EF-E13BC73BFC1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9785424" y="6125487"/>
            <a:ext cx="1611181" cy="195519"/>
          </a:xfrm>
        </p:spPr>
        <p:txBody>
          <a:bodyPr>
            <a:normAutofit fontScale="40000" lnSpcReduction="20000"/>
          </a:bodyPr>
          <a:lstStyle/>
          <a:p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2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5CCA43-6A93-4C66-AE4F-4BBDECEE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48412" y="5750351"/>
            <a:ext cx="131976" cy="75414"/>
          </a:xfrm>
        </p:spPr>
        <p:txBody>
          <a:bodyPr>
            <a:normAutofit fontScale="90000"/>
          </a:bodyPr>
          <a:lstStyle/>
          <a:p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E0D88A-BCC4-4DED-903C-7F0734C07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09" y="863601"/>
            <a:ext cx="10580819" cy="1765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Our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country’s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significant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location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provides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several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advantages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for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renewable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sources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such</a:t>
            </a:r>
            <a:r>
              <a:rPr lang="tr-TR" sz="3000" dirty="0">
                <a:solidFill>
                  <a:schemeClr val="tx1"/>
                </a:solidFill>
              </a:rPr>
              <a:t> as solar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, </a:t>
            </a:r>
            <a:r>
              <a:rPr lang="tr-TR" sz="3000" dirty="0" err="1">
                <a:solidFill>
                  <a:schemeClr val="tx1"/>
                </a:solidFill>
              </a:rPr>
              <a:t>wind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, </a:t>
            </a:r>
            <a:r>
              <a:rPr lang="tr-TR" sz="3000" dirty="0" err="1">
                <a:solidFill>
                  <a:schemeClr val="tx1"/>
                </a:solidFill>
              </a:rPr>
              <a:t>hydroelectricity</a:t>
            </a:r>
            <a:r>
              <a:rPr lang="tr-TR" sz="3000" dirty="0">
                <a:solidFill>
                  <a:schemeClr val="tx1"/>
                </a:solidFill>
              </a:rPr>
              <a:t>, </a:t>
            </a:r>
            <a:r>
              <a:rPr lang="tr-TR" sz="3000" dirty="0" err="1">
                <a:solidFill>
                  <a:schemeClr val="tx1"/>
                </a:solidFill>
              </a:rPr>
              <a:t>geothermal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biomass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115C808-DBDC-4939-AD7C-51709C56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55" y="2954075"/>
            <a:ext cx="7553325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82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0C216F-C60C-415C-9F3F-F722A064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672509" y="2370669"/>
            <a:ext cx="409297" cy="61100"/>
          </a:xfrm>
        </p:spPr>
        <p:txBody>
          <a:bodyPr>
            <a:normAutofit fontScale="90000"/>
          </a:bodyPr>
          <a:lstStyle/>
          <a:p>
            <a:r>
              <a:rPr lang="tr-TR" dirty="0"/>
              <a:t>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C3CA9C-DC7D-4584-8BFB-5632CBC2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99" y="1970574"/>
            <a:ext cx="5700476" cy="2916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Hydroelectric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, </a:t>
            </a:r>
            <a:r>
              <a:rPr lang="tr-TR" sz="3000" dirty="0" err="1">
                <a:solidFill>
                  <a:schemeClr val="tx1"/>
                </a:solidFill>
              </a:rPr>
              <a:t>also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called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hydroelectric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power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hydroelectricity</a:t>
            </a:r>
            <a:r>
              <a:rPr lang="tr-TR" sz="3000" dirty="0">
                <a:solidFill>
                  <a:schemeClr val="tx1"/>
                </a:solidFill>
              </a:rPr>
              <a:t> , is a form of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that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utilizes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power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water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motion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such</a:t>
            </a:r>
            <a:r>
              <a:rPr lang="tr-TR" sz="3000" dirty="0">
                <a:solidFill>
                  <a:schemeClr val="tx1"/>
                </a:solidFill>
              </a:rPr>
              <a:t> as </a:t>
            </a:r>
            <a:r>
              <a:rPr lang="tr-TR" sz="3000" dirty="0" err="1">
                <a:solidFill>
                  <a:schemeClr val="tx1"/>
                </a:solidFill>
              </a:rPr>
              <a:t>water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flowing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over</a:t>
            </a:r>
            <a:r>
              <a:rPr lang="tr-TR" sz="3000" dirty="0">
                <a:solidFill>
                  <a:schemeClr val="tx1"/>
                </a:solidFill>
              </a:rPr>
              <a:t> a </a:t>
            </a:r>
            <a:r>
              <a:rPr lang="tr-TR" sz="3000" dirty="0" err="1">
                <a:solidFill>
                  <a:schemeClr val="tx1"/>
                </a:solidFill>
              </a:rPr>
              <a:t>waterfall</a:t>
            </a:r>
            <a:r>
              <a:rPr lang="tr-TR" sz="3000" dirty="0">
                <a:solidFill>
                  <a:schemeClr val="tx1"/>
                </a:solidFill>
              </a:rPr>
              <a:t> , </a:t>
            </a:r>
            <a:r>
              <a:rPr lang="tr-TR" sz="3000" dirty="0" err="1">
                <a:solidFill>
                  <a:schemeClr val="tx1"/>
                </a:solidFill>
              </a:rPr>
              <a:t>to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generate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electricity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F15857-AF32-4049-9814-03C6C58BE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75" y="1664575"/>
            <a:ext cx="5739765" cy="36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2F755D2-D49C-4CD1-9937-700AA0E00B18}"/>
              </a:ext>
            </a:extLst>
          </p:cNvPr>
          <p:cNvSpPr txBox="1"/>
          <p:nvPr/>
        </p:nvSpPr>
        <p:spPr>
          <a:xfrm>
            <a:off x="2451927" y="824114"/>
            <a:ext cx="63536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500" b="1" u="sng" dirty="0"/>
              <a:t>HYDROELECTRIC ENERGY</a:t>
            </a:r>
          </a:p>
        </p:txBody>
      </p:sp>
    </p:spTree>
    <p:extLst>
      <p:ext uri="{BB962C8B-B14F-4D97-AF65-F5344CB8AC3E}">
        <p14:creationId xmlns:p14="http://schemas.microsoft.com/office/powerpoint/2010/main" val="134279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BEFB7-51C8-4D9D-872A-E98ED3F1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816338"/>
            <a:ext cx="7215450" cy="20739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528B49-D6AE-4364-A452-DB49E4D7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8" y="761216"/>
            <a:ext cx="10854196" cy="3386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Hydroelectricity</a:t>
            </a:r>
            <a:r>
              <a:rPr lang="tr-TR" sz="3000" dirty="0">
                <a:solidFill>
                  <a:schemeClr val="tx1"/>
                </a:solidFill>
              </a:rPr>
              <a:t> is a </a:t>
            </a:r>
            <a:r>
              <a:rPr lang="tr-TR" sz="3000" dirty="0" err="1">
                <a:solidFill>
                  <a:schemeClr val="tx1"/>
                </a:solidFill>
              </a:rPr>
              <a:t>critical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source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in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substantial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amounts</a:t>
            </a:r>
            <a:r>
              <a:rPr lang="tr-TR" sz="3000" dirty="0">
                <a:solidFill>
                  <a:schemeClr val="tx1"/>
                </a:solidFill>
              </a:rPr>
              <a:t> of it can be </a:t>
            </a:r>
            <a:r>
              <a:rPr lang="tr-TR" sz="3000" dirty="0" err="1">
                <a:solidFill>
                  <a:schemeClr val="tx1"/>
                </a:solidFill>
              </a:rPr>
              <a:t>generated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due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to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Turkey’s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mountainous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landscape</a:t>
            </a:r>
            <a:r>
              <a:rPr lang="tr-TR" sz="3000" dirty="0">
                <a:solidFill>
                  <a:schemeClr val="tx1"/>
                </a:solidFill>
              </a:rPr>
              <a:t> , </a:t>
            </a:r>
            <a:r>
              <a:rPr lang="tr-TR" sz="3000" dirty="0" err="1">
                <a:solidFill>
                  <a:schemeClr val="tx1"/>
                </a:solidFill>
              </a:rPr>
              <a:t>abundance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rivers</a:t>
            </a:r>
            <a:r>
              <a:rPr lang="tr-TR" sz="3000" dirty="0">
                <a:solidFill>
                  <a:schemeClr val="tx1"/>
                </a:solidFill>
              </a:rPr>
              <a:t> ,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its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position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surrounded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by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three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seas</a:t>
            </a:r>
            <a:r>
              <a:rPr lang="tr-TR" sz="3000" dirty="0">
                <a:solidFill>
                  <a:schemeClr val="tx1"/>
                </a:solidFill>
              </a:rPr>
              <a:t> . </a:t>
            </a:r>
            <a:r>
              <a:rPr lang="tr-TR" sz="3000" dirty="0" err="1">
                <a:solidFill>
                  <a:schemeClr val="tx1"/>
                </a:solidFill>
              </a:rPr>
              <a:t>According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to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International </a:t>
            </a:r>
            <a:r>
              <a:rPr lang="tr-TR" sz="3000" dirty="0" err="1">
                <a:solidFill>
                  <a:schemeClr val="tx1"/>
                </a:solidFill>
              </a:rPr>
              <a:t>Hydropower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Association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Turkey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World’s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ninth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largest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producer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hydroelectricity</a:t>
            </a:r>
            <a:r>
              <a:rPr lang="tr-TR" sz="3000" dirty="0">
                <a:solidFill>
                  <a:schemeClr val="tx1"/>
                </a:solidFill>
              </a:rPr>
              <a:t> in 2020 .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main </a:t>
            </a:r>
            <a:r>
              <a:rPr lang="tr-TR" sz="3000" dirty="0" err="1">
                <a:solidFill>
                  <a:schemeClr val="tx1"/>
                </a:solidFill>
              </a:rPr>
              <a:t>river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basins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are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Fırat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Dicle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91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125F2B-CE03-4952-B4E9-5B35934E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08" y="6127596"/>
            <a:ext cx="8534400" cy="59371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21FDBC8-522A-4017-866C-D351F14E1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57" y="1435060"/>
            <a:ext cx="5662371" cy="3424287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AA44CAF-BC9F-478F-B882-FDD3E731E081}"/>
              </a:ext>
            </a:extLst>
          </p:cNvPr>
          <p:cNvSpPr txBox="1"/>
          <p:nvPr/>
        </p:nvSpPr>
        <p:spPr>
          <a:xfrm>
            <a:off x="6408249" y="4939473"/>
            <a:ext cx="31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Keban Dam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43AAA02-196B-49E8-AD52-F83E4DF4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1" y="1496088"/>
            <a:ext cx="5561454" cy="336325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F2DC571-9DAF-4280-8B86-CBA234A68F4E}"/>
              </a:ext>
            </a:extLst>
          </p:cNvPr>
          <p:cNvSpPr txBox="1"/>
          <p:nvPr/>
        </p:nvSpPr>
        <p:spPr>
          <a:xfrm>
            <a:off x="300491" y="4896032"/>
            <a:ext cx="37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Atatürk Dam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89618E1-A891-4E17-83EF-EF3809DCB791}"/>
              </a:ext>
            </a:extLst>
          </p:cNvPr>
          <p:cNvSpPr txBox="1"/>
          <p:nvPr/>
        </p:nvSpPr>
        <p:spPr>
          <a:xfrm>
            <a:off x="187189" y="532695"/>
            <a:ext cx="578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/>
              <a:t>Some</a:t>
            </a:r>
            <a:r>
              <a:rPr lang="tr-TR" sz="3000" dirty="0"/>
              <a:t> </a:t>
            </a:r>
            <a:r>
              <a:rPr lang="tr-TR" sz="3000" dirty="0" err="1"/>
              <a:t>examples</a:t>
            </a:r>
            <a:r>
              <a:rPr lang="tr-TR" sz="3000" dirty="0"/>
              <a:t> </a:t>
            </a:r>
            <a:r>
              <a:rPr lang="tr-TR" sz="3000" dirty="0" err="1"/>
              <a:t>from</a:t>
            </a:r>
            <a:r>
              <a:rPr lang="tr-TR" sz="3000" dirty="0"/>
              <a:t> </a:t>
            </a:r>
            <a:r>
              <a:rPr lang="tr-TR" sz="3000" dirty="0" err="1"/>
              <a:t>Turkey</a:t>
            </a:r>
            <a:r>
              <a:rPr lang="tr-TR" sz="3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4710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794DD5-04C1-4709-9BE9-1973D93E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223" y="6137023"/>
            <a:ext cx="3567277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BFAF26-3D36-4D52-963D-EA0CA7EC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4" y="995577"/>
            <a:ext cx="4698493" cy="6528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500" b="1" u="sng" dirty="0">
                <a:solidFill>
                  <a:schemeClr val="tx1"/>
                </a:solidFill>
              </a:rPr>
              <a:t>BIOMASS ENERGY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AB6C742-8A99-4E64-BB5E-5CD70529038E}"/>
              </a:ext>
            </a:extLst>
          </p:cNvPr>
          <p:cNvSpPr txBox="1"/>
          <p:nvPr/>
        </p:nvSpPr>
        <p:spPr>
          <a:xfrm>
            <a:off x="335420" y="1885361"/>
            <a:ext cx="6504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err="1"/>
              <a:t>Harnessing</a:t>
            </a:r>
            <a:r>
              <a:rPr lang="tr-TR" sz="3000" dirty="0"/>
              <a:t> </a:t>
            </a:r>
            <a:r>
              <a:rPr lang="tr-TR" sz="3000" dirty="0" err="1"/>
              <a:t>natural</a:t>
            </a:r>
            <a:r>
              <a:rPr lang="tr-TR" sz="3000" dirty="0"/>
              <a:t> </a:t>
            </a:r>
            <a:r>
              <a:rPr lang="tr-TR" sz="3000" dirty="0" err="1"/>
              <a:t>energy</a:t>
            </a:r>
            <a:r>
              <a:rPr lang="tr-TR" sz="3000" dirty="0"/>
              <a:t> has </a:t>
            </a:r>
            <a:r>
              <a:rPr lang="tr-TR" sz="3000" dirty="0" err="1"/>
              <a:t>become</a:t>
            </a:r>
            <a:r>
              <a:rPr lang="tr-TR" sz="3000" dirty="0"/>
              <a:t>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focus</a:t>
            </a:r>
            <a:r>
              <a:rPr lang="tr-TR" sz="3000" dirty="0"/>
              <a:t> of </a:t>
            </a:r>
            <a:r>
              <a:rPr lang="tr-TR" sz="3000" dirty="0" err="1"/>
              <a:t>scientists</a:t>
            </a:r>
            <a:r>
              <a:rPr lang="tr-TR" sz="3000" dirty="0"/>
              <a:t> in an </a:t>
            </a:r>
            <a:r>
              <a:rPr lang="tr-TR" sz="3000" dirty="0" err="1"/>
              <a:t>effort</a:t>
            </a:r>
            <a:r>
              <a:rPr lang="tr-TR" sz="3000" dirty="0"/>
              <a:t> </a:t>
            </a:r>
            <a:r>
              <a:rPr lang="tr-TR" sz="3000" dirty="0" err="1"/>
              <a:t>to</a:t>
            </a:r>
            <a:r>
              <a:rPr lang="tr-TR" sz="3000" dirty="0"/>
              <a:t> </a:t>
            </a:r>
            <a:r>
              <a:rPr lang="tr-TR" sz="3000" dirty="0" err="1"/>
              <a:t>reduce</a:t>
            </a:r>
            <a:r>
              <a:rPr lang="tr-TR" sz="3000" dirty="0"/>
              <a:t>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dependance</a:t>
            </a:r>
            <a:r>
              <a:rPr lang="tr-TR" sz="3000" dirty="0"/>
              <a:t> on </a:t>
            </a:r>
            <a:r>
              <a:rPr lang="tr-TR" sz="3000" dirty="0" err="1"/>
              <a:t>fossil</a:t>
            </a:r>
            <a:r>
              <a:rPr lang="tr-TR" sz="3000" dirty="0"/>
              <a:t> </a:t>
            </a:r>
            <a:r>
              <a:rPr lang="tr-TR" sz="3000" dirty="0" err="1"/>
              <a:t>fuels</a:t>
            </a:r>
            <a:r>
              <a:rPr lang="tr-TR" sz="3000" dirty="0"/>
              <a:t> </a:t>
            </a:r>
            <a:r>
              <a:rPr lang="tr-TR" sz="3000" dirty="0" err="1"/>
              <a:t>and</a:t>
            </a:r>
            <a:r>
              <a:rPr lang="tr-TR" sz="3000" dirty="0"/>
              <a:t> </a:t>
            </a:r>
            <a:r>
              <a:rPr lang="tr-TR" sz="3000" dirty="0" err="1"/>
              <a:t>find</a:t>
            </a:r>
            <a:r>
              <a:rPr lang="tr-TR" sz="3000" dirty="0"/>
              <a:t> a safer </a:t>
            </a:r>
            <a:r>
              <a:rPr lang="tr-TR" sz="3000" dirty="0" err="1"/>
              <a:t>and</a:t>
            </a:r>
            <a:r>
              <a:rPr lang="tr-TR" sz="3000" dirty="0"/>
              <a:t> </a:t>
            </a:r>
            <a:r>
              <a:rPr lang="tr-TR" sz="3000" dirty="0" err="1"/>
              <a:t>cleaner</a:t>
            </a:r>
            <a:r>
              <a:rPr lang="tr-TR" sz="3000" dirty="0"/>
              <a:t> </a:t>
            </a:r>
            <a:r>
              <a:rPr lang="tr-TR" sz="3000" dirty="0" err="1"/>
              <a:t>alternative</a:t>
            </a:r>
            <a:r>
              <a:rPr lang="tr-TR" sz="3000" dirty="0"/>
              <a:t> </a:t>
            </a:r>
            <a:r>
              <a:rPr lang="tr-TR" sz="3000" dirty="0" err="1"/>
              <a:t>source</a:t>
            </a:r>
            <a:r>
              <a:rPr lang="tr-TR" sz="3000" dirty="0"/>
              <a:t> of </a:t>
            </a:r>
            <a:r>
              <a:rPr lang="tr-TR" sz="3000" dirty="0" err="1"/>
              <a:t>energy</a:t>
            </a:r>
            <a:r>
              <a:rPr lang="tr-TR" sz="3000" dirty="0"/>
              <a:t>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95ABA8E-09E3-4A23-AEA4-5075F3E93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12" y="1464684"/>
            <a:ext cx="4862168" cy="39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DDACE-C85C-49C8-BA41-8F396DED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78631"/>
            <a:ext cx="8534400" cy="21576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EB95F8-B9C4-43FB-901C-D76B9369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51" y="929589"/>
            <a:ext cx="5992307" cy="415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 err="1">
                <a:solidFill>
                  <a:schemeClr val="tx1"/>
                </a:solidFill>
              </a:rPr>
              <a:t>Wood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wood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residues</a:t>
            </a:r>
            <a:r>
              <a:rPr lang="tr-TR" sz="3000" dirty="0">
                <a:solidFill>
                  <a:schemeClr val="tx1"/>
                </a:solidFill>
              </a:rPr>
              <a:t> is </a:t>
            </a:r>
            <a:r>
              <a:rPr lang="tr-TR" sz="3000" dirty="0" err="1">
                <a:solidFill>
                  <a:schemeClr val="tx1"/>
                </a:solidFill>
              </a:rPr>
              <a:t>the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largest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biomass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energy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sources</a:t>
            </a:r>
            <a:r>
              <a:rPr lang="tr-TR" sz="3000" dirty="0">
                <a:solidFill>
                  <a:schemeClr val="tx1"/>
                </a:solidFill>
              </a:rPr>
              <a:t>. </a:t>
            </a:r>
            <a:r>
              <a:rPr lang="tr-TR" sz="3000" dirty="0" err="1">
                <a:solidFill>
                  <a:schemeClr val="tx1"/>
                </a:solidFill>
              </a:rPr>
              <a:t>Today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wood</a:t>
            </a:r>
            <a:r>
              <a:rPr lang="tr-TR" sz="3000" dirty="0">
                <a:solidFill>
                  <a:schemeClr val="tx1"/>
                </a:solidFill>
              </a:rPr>
              <a:t> can be </a:t>
            </a:r>
            <a:r>
              <a:rPr lang="tr-TR" sz="3000" dirty="0" err="1">
                <a:solidFill>
                  <a:schemeClr val="tx1"/>
                </a:solidFill>
              </a:rPr>
              <a:t>used</a:t>
            </a:r>
            <a:r>
              <a:rPr lang="tr-TR" sz="3000" dirty="0">
                <a:solidFill>
                  <a:schemeClr val="tx1"/>
                </a:solidFill>
              </a:rPr>
              <a:t> as </a:t>
            </a:r>
            <a:r>
              <a:rPr lang="tr-TR" sz="3000" dirty="0" err="1">
                <a:solidFill>
                  <a:schemeClr val="tx1"/>
                </a:solidFill>
              </a:rPr>
              <a:t>fuel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directly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processed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into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pellet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fuel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other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forms</a:t>
            </a:r>
            <a:r>
              <a:rPr lang="tr-TR" sz="3000" dirty="0">
                <a:solidFill>
                  <a:schemeClr val="tx1"/>
                </a:solidFill>
              </a:rPr>
              <a:t> of </a:t>
            </a:r>
            <a:r>
              <a:rPr lang="tr-TR" sz="3000" dirty="0" err="1">
                <a:solidFill>
                  <a:schemeClr val="tx1"/>
                </a:solidFill>
              </a:rPr>
              <a:t>fuels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other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plants</a:t>
            </a:r>
            <a:r>
              <a:rPr lang="tr-TR" sz="3000" dirty="0">
                <a:solidFill>
                  <a:schemeClr val="tx1"/>
                </a:solidFill>
              </a:rPr>
              <a:t> can </a:t>
            </a:r>
            <a:r>
              <a:rPr lang="tr-TR" sz="3000" dirty="0" err="1">
                <a:solidFill>
                  <a:schemeClr val="tx1"/>
                </a:solidFill>
              </a:rPr>
              <a:t>also</a:t>
            </a:r>
            <a:r>
              <a:rPr lang="tr-TR" sz="3000" dirty="0">
                <a:solidFill>
                  <a:schemeClr val="tx1"/>
                </a:solidFill>
              </a:rPr>
              <a:t> be </a:t>
            </a:r>
            <a:r>
              <a:rPr lang="tr-TR" sz="3000" dirty="0" err="1">
                <a:solidFill>
                  <a:schemeClr val="tx1"/>
                </a:solidFill>
              </a:rPr>
              <a:t>used</a:t>
            </a:r>
            <a:r>
              <a:rPr lang="tr-TR" sz="3000" dirty="0">
                <a:solidFill>
                  <a:schemeClr val="tx1"/>
                </a:solidFill>
              </a:rPr>
              <a:t> as </a:t>
            </a:r>
            <a:r>
              <a:rPr lang="tr-TR" sz="3000" dirty="0" err="1">
                <a:solidFill>
                  <a:schemeClr val="tx1"/>
                </a:solidFill>
              </a:rPr>
              <a:t>fuel</a:t>
            </a:r>
            <a:r>
              <a:rPr lang="tr-TR" sz="3000" dirty="0">
                <a:solidFill>
                  <a:schemeClr val="tx1"/>
                </a:solidFill>
              </a:rPr>
              <a:t> , </a:t>
            </a:r>
            <a:r>
              <a:rPr lang="tr-TR" sz="3000" dirty="0" err="1">
                <a:solidFill>
                  <a:schemeClr val="tx1"/>
                </a:solidFill>
              </a:rPr>
              <a:t>for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instance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corn</a:t>
            </a:r>
            <a:r>
              <a:rPr lang="tr-TR" sz="3000" dirty="0">
                <a:solidFill>
                  <a:schemeClr val="tx1"/>
                </a:solidFill>
              </a:rPr>
              <a:t> , </a:t>
            </a:r>
            <a:r>
              <a:rPr lang="tr-TR" sz="3000" dirty="0" err="1">
                <a:solidFill>
                  <a:schemeClr val="tx1"/>
                </a:solidFill>
              </a:rPr>
              <a:t>switchgrass</a:t>
            </a:r>
            <a:r>
              <a:rPr lang="tr-TR" sz="3000" dirty="0">
                <a:solidFill>
                  <a:schemeClr val="tx1"/>
                </a:solidFill>
              </a:rPr>
              <a:t> , </a:t>
            </a:r>
            <a:r>
              <a:rPr lang="tr-TR" sz="3000" dirty="0" err="1">
                <a:solidFill>
                  <a:schemeClr val="tx1"/>
                </a:solidFill>
              </a:rPr>
              <a:t>miscanthus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and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bamboo</a:t>
            </a:r>
            <a:endParaRPr lang="tr-TR" sz="3000" dirty="0">
              <a:solidFill>
                <a:schemeClr val="tx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165A1E-774A-48EB-B4A4-B64AE8A9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17" y="1016059"/>
            <a:ext cx="5076913" cy="41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844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Yeşi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323</TotalTime>
  <Words>705</Words>
  <Application>Microsoft Office PowerPoint</Application>
  <PresentationFormat>Geniş ekran</PresentationFormat>
  <Paragraphs>75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Dilim</vt:lpstr>
      <vt:lpstr>RENEWABLE ENERGY IN   TURKEY</vt:lpstr>
      <vt:lpstr>PowerPoint Sunusu</vt:lpstr>
      <vt:lpstr>.  </vt:lpstr>
      <vt:lpstr>. </vt:lpstr>
      <vt:lpstr>.</vt:lpstr>
      <vt:lpstr>PowerPoint Sunusu</vt:lpstr>
      <vt:lpstr>PowerPoint Sunusu</vt:lpstr>
      <vt:lpstr>PowerPoint Sunusu</vt:lpstr>
      <vt:lpstr>PowerPoint Sunusu</vt:lpstr>
      <vt:lpstr>PowerPoint Sunusu</vt:lpstr>
      <vt:lpstr>. </vt:lpstr>
      <vt:lpstr>PowerPoint Sunusu</vt:lpstr>
      <vt:lpstr>PowerPoint Sunusu</vt:lpstr>
      <vt:lpstr>PowerPoint Sunusu</vt:lpstr>
      <vt:lpstr>SOLAR ENERGY</vt:lpstr>
      <vt:lpstr>PowerPoint Sunusu</vt:lpstr>
      <vt:lpstr>PowerPoint Sunusu</vt:lpstr>
      <vt:lpstr>PowerPoint Sunusu</vt:lpstr>
      <vt:lpstr>GEOThERMAL ENERGY</vt:lpstr>
      <vt:lpstr>PowerPoint Sunusu</vt:lpstr>
      <vt:lpstr>PowerPoint Sunusu</vt:lpstr>
      <vt:lpstr>THANKS FOR your attentıon!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IN   TURKEY</dc:title>
  <dc:creator>bensu Bilgin</dc:creator>
  <cp:lastModifiedBy>bensu Bilgin</cp:lastModifiedBy>
  <cp:revision>5</cp:revision>
  <dcterms:created xsi:type="dcterms:W3CDTF">2022-01-18T11:15:48Z</dcterms:created>
  <dcterms:modified xsi:type="dcterms:W3CDTF">2022-02-02T13:58:40Z</dcterms:modified>
</cp:coreProperties>
</file>