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9" r:id="rId4"/>
    <p:sldId id="271" r:id="rId5"/>
    <p:sldId id="258" r:id="rId6"/>
    <p:sldId id="260" r:id="rId7"/>
    <p:sldId id="262" r:id="rId8"/>
    <p:sldId id="261" r:id="rId9"/>
    <p:sldId id="263" r:id="rId10"/>
    <p:sldId id="264" r:id="rId11"/>
    <p:sldId id="266" r:id="rId12"/>
    <p:sldId id="275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6D79A-29F5-489A-F69D-5CF4659AA4FA}" v="155" dt="2022-02-04T14:46:19.569"/>
    <p1510:client id="{509DB3CF-6EF8-0BC2-2B04-EBFFE90B4725}" v="221" dt="2022-02-05T11:04:13.971"/>
    <p1510:client id="{9482DCC8-CF6F-E230-A64E-E81C33F66A41}" v="280" dt="2022-02-05T12:48:08.257"/>
    <p1510:client id="{F83769D6-2FE5-E6D8-7501-4FEBC84EF7C3}" v="13" dt="2022-02-05T10:19:23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54" y="-14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1:13:33.6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10059 7716 16383 0 0,'5'0'0'0'0,"8"0"0"0"0,0 6 0 0 0,5 1 0 0 0,3-1 0 0 0,-1 5 0 0 0,1 0 0 0 0,3-2 0 0 0,2-2 0 0 0,-4 2 0 0 0,1 1 0 0 0,1-3 0 0 0,-4 4 0 0 0,1 0 0 0 0,1-2 0 0 0,3-3 0 0 0,-3 3 0 0 0,0 0 0 0 0,-4-1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23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pPr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4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pPr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22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60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41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2/5/2022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46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2/5/2022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60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2/5/2022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8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47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20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92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305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893" r:id="rId6"/>
    <p:sldLayoutId id="2147483889" r:id="rId7"/>
    <p:sldLayoutId id="2147483890" r:id="rId8"/>
    <p:sldLayoutId id="2147483891" r:id="rId9"/>
    <p:sldLayoutId id="2147483892" r:id="rId10"/>
    <p:sldLayoutId id="21474838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a.europa.eu/articles/renewable-energy-key-to-europ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>
            <a:extLst>
              <a:ext uri="{FF2B5EF4-FFF2-40B4-BE49-F238E27FC236}">
                <a16:creationId xmlns:a16="http://schemas.microsoft.com/office/drawing/2014/main" xmlns="" id="{433ABEB4-62B7-44CD-A96C-8055DF6D60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7319A1DD-F557-4EC6-8A8C-F7617B4CD6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556C48-DC62-CA44-B36B-7DEA48784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 fontScale="90000"/>
          </a:bodyPr>
          <a:lstStyle/>
          <a:p>
            <a:r>
              <a:rPr lang="en-US" sz="4200">
                <a:solidFill>
                  <a:schemeClr val="tx1"/>
                </a:solidFill>
                <a:cs typeface="Calibri Light"/>
              </a:rPr>
              <a:t>Renewable energy in Poland</a:t>
            </a:r>
            <a:endParaRPr lang="en-US" sz="42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8CA5F5-C13A-4440-8D98-07DE76209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70" name="!!Straight Connector">
            <a:extLst>
              <a:ext uri="{FF2B5EF4-FFF2-40B4-BE49-F238E27FC236}">
                <a16:creationId xmlns:a16="http://schemas.microsoft.com/office/drawing/2014/main" xmlns="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C390A367-0330-4E03-9D5F-40308A7975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xmlns="" id="{01AEA64F-2270-4B2B-A011-5B224B10066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59937" y="5548541"/>
            <a:ext cx="3027002" cy="853339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5A76B1D5-932D-4013-B811-F180351CD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577" y="133380"/>
            <a:ext cx="2844052" cy="285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972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78C9F-4B6A-46EC-87BF-20627DA6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Biogas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Diagram, map&#10;&#10;Description automatically generated">
            <a:extLst>
              <a:ext uri="{FF2B5EF4-FFF2-40B4-BE49-F238E27FC236}">
                <a16:creationId xmlns:a16="http://schemas.microsoft.com/office/drawing/2014/main" xmlns="" id="{E7803EDE-973C-4E13-B4D7-1A08EAF7F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168" y="980409"/>
            <a:ext cx="5867205" cy="4957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5" descr="Diagram&#10;&#10;Description automatically generated">
            <a:extLst>
              <a:ext uri="{FF2B5EF4-FFF2-40B4-BE49-F238E27FC236}">
                <a16:creationId xmlns:a16="http://schemas.microsoft.com/office/drawing/2014/main" xmlns="" id="{AFCC94EC-70D4-48B5-AF71-2014BE1B9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3117" y="2594114"/>
            <a:ext cx="5857768" cy="3297066"/>
          </a:xfrm>
        </p:spPr>
      </p:pic>
    </p:spTree>
    <p:extLst>
      <p:ext uri="{BB962C8B-B14F-4D97-AF65-F5344CB8AC3E}">
        <p14:creationId xmlns:p14="http://schemas.microsoft.com/office/powerpoint/2010/main" xmlns="" val="34829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5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1">
            <a:extLst>
              <a:ext uri="{FF2B5EF4-FFF2-40B4-BE49-F238E27FC236}">
                <a16:creationId xmlns:a16="http://schemas.microsoft.com/office/drawing/2014/main" xmlns="" id="{392C2CBA-6A5E-4A16-A2B4-B1D8AAECF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30" name="Rectangle 17">
            <a:extLst>
              <a:ext uri="{FF2B5EF4-FFF2-40B4-BE49-F238E27FC236}">
                <a16:creationId xmlns:a16="http://schemas.microsoft.com/office/drawing/2014/main" xmlns="" id="{95B38FD6-641F-41BF-B466-C1C636642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19">
            <a:extLst>
              <a:ext uri="{FF2B5EF4-FFF2-40B4-BE49-F238E27FC236}">
                <a16:creationId xmlns:a16="http://schemas.microsoft.com/office/drawing/2014/main" xmlns="" id="{6BF9119E-766E-4526-AAE5-639F577C04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ED8A426-B14E-4596-8B50-AFC38106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So far, the best year for renewable capacity increase was 2016. Its capacity at that time was 1446 MW.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2" name="!!footer rectangle">
            <a:extLst>
              <a:ext uri="{FF2B5EF4-FFF2-40B4-BE49-F238E27FC236}">
                <a16:creationId xmlns:a16="http://schemas.microsoft.com/office/drawing/2014/main" xmlns="" id="{1FE461C7-FF45-427F-83D7-18DFBD4818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2780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3558DB37-9FEE-48A2-8578-ED0401573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F7FCCA6-00E2-4F74-A105-0D769872F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28476-EE6A-4908-9564-464AA3FA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Renewable energy in our city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59CEC61-F44B-43B3-B40F-AE38C5AF1D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A327754-6014-4208-AF59-BACFA4ADB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074" y="2577348"/>
            <a:ext cx="3076163" cy="1263334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E98E8CB8-C35D-4588-A6CD-B55B60BC3ED1}"/>
              </a:ext>
            </a:extLst>
          </p:cNvPr>
          <p:cNvSpPr txBox="1">
            <a:spLocks/>
          </p:cNvSpPr>
          <p:nvPr/>
        </p:nvSpPr>
        <p:spPr>
          <a:xfrm>
            <a:off x="5530011" y="2077300"/>
            <a:ext cx="4220136" cy="2173558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err="1" smtClean="0">
                <a:latin typeface="Univers"/>
              </a:rPr>
              <a:t>The</a:t>
            </a:r>
            <a:r>
              <a:rPr lang="pl-PL" sz="2000" dirty="0" smtClean="0">
                <a:latin typeface="Univers"/>
              </a:rPr>
              <a:t> </a:t>
            </a:r>
            <a:r>
              <a:rPr lang="pl-PL" sz="2000" dirty="0" err="1" smtClean="0">
                <a:latin typeface="Univers"/>
              </a:rPr>
              <a:t>aquapark</a:t>
            </a:r>
            <a:r>
              <a:rPr lang="pl-PL" sz="2000" dirty="0" smtClean="0">
                <a:latin typeface="Univers"/>
              </a:rPr>
              <a:t> </a:t>
            </a:r>
            <a:r>
              <a:rPr lang="pl-PL" sz="2000" dirty="0" err="1" smtClean="0">
                <a:latin typeface="Univers"/>
              </a:rPr>
              <a:t>is</a:t>
            </a:r>
            <a:r>
              <a:rPr lang="pl-PL" sz="2000" dirty="0" smtClean="0">
                <a:latin typeface="Univers"/>
              </a:rPr>
              <a:t> p</a:t>
            </a:r>
            <a:r>
              <a:rPr lang="en-US" sz="2000" dirty="0" err="1" smtClean="0">
                <a:latin typeface="Univers"/>
              </a:rPr>
              <a:t>owered</a:t>
            </a:r>
            <a:r>
              <a:rPr lang="en-US" sz="2000" dirty="0" smtClean="0">
                <a:latin typeface="Univers"/>
              </a:rPr>
              <a:t> </a:t>
            </a:r>
            <a:r>
              <a:rPr lang="en-US" sz="2000" dirty="0">
                <a:latin typeface="Univers"/>
              </a:rPr>
              <a:t>by biogas produced in local sewage works, which is then transported by an innovative gas pipeline to the aquapark, where electrical and heat energy is produced.</a:t>
            </a:r>
            <a:r>
              <a:rPr lang="en-US" sz="2000" dirty="0">
                <a:latin typeface="Univers"/>
                <a:ea typeface="Univers"/>
                <a:cs typeface="Univers"/>
              </a:rPr>
              <a:t>​</a:t>
            </a:r>
            <a:endParaRPr lang="en-US" sz="2000" dirty="0"/>
          </a:p>
        </p:txBody>
      </p:sp>
      <p:pic>
        <p:nvPicPr>
          <p:cNvPr id="11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09847E6B-0A9A-4948-BDC8-2730CB7603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1340" y="2573944"/>
            <a:ext cx="2227731" cy="718256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96543AA8-3136-414C-9FD6-4E51ED400040}"/>
              </a:ext>
            </a:extLst>
          </p:cNvPr>
          <p:cNvSpPr txBox="1">
            <a:spLocks/>
          </p:cNvSpPr>
          <p:nvPr/>
        </p:nvSpPr>
        <p:spPr>
          <a:xfrm>
            <a:off x="453746" y="4161594"/>
            <a:ext cx="4690782" cy="150120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ea typeface="+mn-lt"/>
                <a:cs typeface="+mn-lt"/>
              </a:rPr>
              <a:t>Master </a:t>
            </a:r>
            <a:r>
              <a:rPr lang="pl-PL" sz="2000" dirty="0" err="1">
                <a:ea typeface="+mn-lt"/>
                <a:cs typeface="+mn-lt"/>
              </a:rPr>
              <a:t>is</a:t>
            </a:r>
            <a:r>
              <a:rPr lang="pl-PL" sz="2000" dirty="0">
                <a:ea typeface="+mn-lt"/>
                <a:cs typeface="+mn-lt"/>
              </a:rPr>
              <a:t> a </a:t>
            </a:r>
            <a:r>
              <a:rPr lang="pl-PL" sz="2000" dirty="0" err="1">
                <a:ea typeface="+mn-lt"/>
                <a:cs typeface="+mn-lt"/>
              </a:rPr>
              <a:t>company</a:t>
            </a:r>
            <a:r>
              <a:rPr lang="pl-PL" sz="2000" dirty="0">
                <a:ea typeface="+mn-lt"/>
                <a:cs typeface="+mn-lt"/>
              </a:rPr>
              <a:t> from Tychy </a:t>
            </a:r>
            <a:r>
              <a:rPr lang="pl-PL" sz="2000" dirty="0" err="1">
                <a:ea typeface="+mn-lt"/>
                <a:cs typeface="+mn-lt"/>
              </a:rPr>
              <a:t>that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dirty="0" err="1">
                <a:ea typeface="+mn-lt"/>
                <a:cs typeface="+mn-lt"/>
              </a:rPr>
              <a:t>produces</a:t>
            </a:r>
            <a:r>
              <a:rPr lang="pl-PL" sz="2000" dirty="0">
                <a:ea typeface="+mn-lt"/>
                <a:cs typeface="+mn-lt"/>
              </a:rPr>
              <a:t> </a:t>
            </a:r>
            <a:r>
              <a:rPr lang="pl-PL" sz="2000" dirty="0" err="1">
                <a:ea typeface="+mn-lt"/>
                <a:cs typeface="+mn-lt"/>
              </a:rPr>
              <a:t>electric</a:t>
            </a:r>
            <a:r>
              <a:rPr lang="pl-PL" sz="2000" dirty="0">
                <a:ea typeface="+mn-lt"/>
                <a:cs typeface="+mn-lt"/>
              </a:rPr>
              <a:t> and </a:t>
            </a:r>
            <a:r>
              <a:rPr lang="pl-PL" sz="2000" dirty="0" err="1">
                <a:ea typeface="+mn-lt"/>
                <a:cs typeface="+mn-lt"/>
              </a:rPr>
              <a:t>heat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dirty="0" err="1">
                <a:ea typeface="+mn-lt"/>
                <a:cs typeface="+mn-lt"/>
              </a:rPr>
              <a:t>energy</a:t>
            </a:r>
            <a:r>
              <a:rPr lang="pl-PL" sz="2000" dirty="0">
                <a:ea typeface="+mn-lt"/>
                <a:cs typeface="+mn-lt"/>
              </a:rPr>
              <a:t> from waste. It </a:t>
            </a:r>
            <a:r>
              <a:rPr lang="pl-PL" sz="2000" dirty="0" err="1">
                <a:ea typeface="+mn-lt"/>
                <a:cs typeface="+mn-lt"/>
              </a:rPr>
              <a:t>creates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dirty="0" err="1">
                <a:ea typeface="+mn-lt"/>
                <a:cs typeface="+mn-lt"/>
              </a:rPr>
              <a:t>biogas</a:t>
            </a:r>
            <a:r>
              <a:rPr lang="pl-PL" sz="2000" dirty="0">
                <a:ea typeface="+mn-lt"/>
                <a:cs typeface="+mn-lt"/>
              </a:rPr>
              <a:t>, </a:t>
            </a:r>
            <a:r>
              <a:rPr lang="pl-PL" sz="2000" dirty="0" err="1">
                <a:ea typeface="+mn-lt"/>
                <a:cs typeface="+mn-lt"/>
              </a:rPr>
              <a:t>which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dirty="0" err="1">
                <a:ea typeface="+mn-lt"/>
                <a:cs typeface="+mn-lt"/>
              </a:rPr>
              <a:t>can</a:t>
            </a:r>
            <a:r>
              <a:rPr lang="pl-PL" sz="2000" dirty="0">
                <a:ea typeface="+mn-lt"/>
                <a:cs typeface="+mn-lt"/>
              </a:rPr>
              <a:t> be </a:t>
            </a:r>
            <a:r>
              <a:rPr lang="pl-PL" sz="2000" dirty="0" err="1">
                <a:ea typeface="+mn-lt"/>
                <a:cs typeface="+mn-lt"/>
              </a:rPr>
              <a:t>used</a:t>
            </a:r>
            <a:r>
              <a:rPr lang="pl-PL" sz="2000" dirty="0">
                <a:ea typeface="+mn-lt"/>
                <a:cs typeface="+mn-lt"/>
              </a:rPr>
              <a:t> as a </a:t>
            </a:r>
            <a:r>
              <a:rPr lang="pl-PL" sz="2000" dirty="0" err="1">
                <a:ea typeface="+mn-lt"/>
                <a:cs typeface="+mn-lt"/>
              </a:rPr>
              <a:t>source</a:t>
            </a:r>
            <a:r>
              <a:rPr lang="pl-PL" sz="2000" dirty="0">
                <a:ea typeface="+mn-lt"/>
                <a:cs typeface="+mn-lt"/>
              </a:rPr>
              <a:t> of </a:t>
            </a:r>
            <a:r>
              <a:rPr lang="pl-PL" sz="2000" dirty="0" err="1">
                <a:ea typeface="+mn-lt"/>
                <a:cs typeface="+mn-lt"/>
              </a:rPr>
              <a:t>energy</a:t>
            </a:r>
            <a:r>
              <a:rPr lang="pl-PL" sz="2000" dirty="0">
                <a:ea typeface="+mn-lt"/>
                <a:cs typeface="+mn-lt"/>
              </a:rPr>
              <a:t>.</a:t>
            </a:r>
            <a:endParaRPr lang="en-US" sz="2000" dirty="0">
              <a:ea typeface="+mn-lt"/>
              <a:cs typeface="+mn-lt"/>
            </a:endParaRPr>
          </a:p>
        </p:txBody>
      </p:sp>
      <p:pic>
        <p:nvPicPr>
          <p:cNvPr id="25" name="Picture 25" descr="A picture containing sky, outdoor, grass&#10;&#10;Description automatically generated">
            <a:extLst>
              <a:ext uri="{FF2B5EF4-FFF2-40B4-BE49-F238E27FC236}">
                <a16:creationId xmlns:a16="http://schemas.microsoft.com/office/drawing/2014/main" xmlns="" id="{2DAAC811-F375-4F0A-9AD2-BB4347D2F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136" y="4301761"/>
            <a:ext cx="3504640" cy="1947429"/>
          </a:xfrm>
          <a:prstGeom prst="rect">
            <a:avLst/>
          </a:prstGeom>
        </p:spPr>
      </p:pic>
      <p:pic>
        <p:nvPicPr>
          <p:cNvPr id="3074" name="Picture 2" descr="Strefa rekreacyjna - Wodny Park Tych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6850" y="4324350"/>
            <a:ext cx="2888149" cy="1933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47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279475E-1EFD-4D6F-88BC-437C7287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800">
                <a:ea typeface="+mn-lt"/>
                <a:cs typeface="+mn-lt"/>
              </a:rPr>
              <a:t>Poland is not at the forefront of the EU when it comes to statistics on the share of renewable energy in the energy production of the country as a whole. Slow development in this area is largely due to the reliance of the Polish energy sector and economy on fossil fuels. Despite this, a large increase in its share can be seen in recent years. </a:t>
            </a:r>
            <a:endParaRPr lang="en-US"/>
          </a:p>
        </p:txBody>
      </p:sp>
      <p:pic>
        <p:nvPicPr>
          <p:cNvPr id="4" name="Obraz 5" descr="Obraz zawierający niebo, zewnętrzne, woda, łódź&#10;&#10;Opis wygenerowany automatycznie">
            <a:extLst>
              <a:ext uri="{FF2B5EF4-FFF2-40B4-BE49-F238E27FC236}">
                <a16:creationId xmlns:a16="http://schemas.microsoft.com/office/drawing/2014/main" xmlns="" id="{7E5AAEBC-0ACC-4DD2-8137-C87E67522A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609" y="460927"/>
            <a:ext cx="3903259" cy="2933638"/>
          </a:xfrm>
          <a:prstGeom prst="rect">
            <a:avLst/>
          </a:prstGeom>
        </p:spPr>
      </p:pic>
      <p:pic>
        <p:nvPicPr>
          <p:cNvPr id="6" name="Obraz 6" descr="Obraz zawierający trawa, zielony&#10;&#10;Opis wygenerowany automatycznie">
            <a:extLst>
              <a:ext uri="{FF2B5EF4-FFF2-40B4-BE49-F238E27FC236}">
                <a16:creationId xmlns:a16="http://schemas.microsoft.com/office/drawing/2014/main" xmlns="" id="{F7FA3974-7DAC-422D-A9A8-E3E47B404D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609" y="3764964"/>
            <a:ext cx="3807912" cy="25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0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8DD82D3-D002-45B0-B16A-82B3DA4EFD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AF05C-D4F6-43ED-A512-690699CA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12152"/>
            <a:ext cx="3073550" cy="5157518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Sources: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F09C252-16FE-4557-AD6D-BB5CA77349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E122B-8929-40DF-80C7-E939C7DE4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6" y="1707286"/>
            <a:ext cx="6791894" cy="3342138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https://stat.gov.pl/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https://www.forum-energii.eu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https://www.flandersinvestmentandtrade.com/export/sites/trade/files/market_studies/2019-Poland-Renewable_Energy.pdf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552793-7DFF-4EC7-AC69-D34A75D018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2F83E0-3B5C-4CBB-BC23-CA51C7BBBF21}"/>
              </a:ext>
            </a:extLst>
          </p:cNvPr>
          <p:cNvSpPr txBox="1"/>
          <p:nvPr/>
        </p:nvSpPr>
        <p:spPr>
          <a:xfrm>
            <a:off x="2375770" y="674317"/>
            <a:ext cx="745089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xmlns="" val="5611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BABD80-31E4-4A98-8D11-98608ACE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Poland's energy balance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4A6CDB05-3720-4130-B774-84A778FE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15" y="2927914"/>
            <a:ext cx="3739611" cy="3247066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Energy production in 2020:</a:t>
            </a:r>
            <a:r>
              <a:rPr lang="en-US" sz="2000"/>
              <a:t/>
            </a:r>
            <a:br>
              <a:rPr lang="en-US" sz="2000"/>
            </a:br>
            <a:r>
              <a:rPr lang="en-US" sz="2000">
                <a:solidFill>
                  <a:srgbClr val="FFFFFF"/>
                </a:solidFill>
              </a:rPr>
              <a:t>158 </a:t>
            </a:r>
            <a:r>
              <a:rPr lang="en-US" sz="2000" err="1">
                <a:solidFill>
                  <a:srgbClr val="FFFFFF"/>
                </a:solidFill>
              </a:rPr>
              <a:t>TWh</a:t>
            </a:r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Energy demand in 2020:</a:t>
            </a:r>
            <a:r>
              <a:rPr lang="en-US" sz="2000"/>
              <a:t/>
            </a:r>
            <a:br>
              <a:rPr lang="en-US" sz="2000"/>
            </a:br>
            <a:r>
              <a:rPr lang="en-US" sz="2000">
                <a:solidFill>
                  <a:srgbClr val="FFFFFF"/>
                </a:solidFill>
              </a:rPr>
              <a:t>180 </a:t>
            </a:r>
            <a:r>
              <a:rPr lang="en-US" sz="2000" err="1">
                <a:solidFill>
                  <a:srgbClr val="FFFFFF"/>
                </a:solidFill>
              </a:rPr>
              <a:t>TWh</a:t>
            </a:r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</a:rPr>
              <a:t>Almost 17% of energy used in Poland in 2021 came from renewable energy sources</a:t>
            </a: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7" name="Picture 7" descr="Chart&#10;&#10;Description automatically generated">
            <a:extLst>
              <a:ext uri="{FF2B5EF4-FFF2-40B4-BE49-F238E27FC236}">
                <a16:creationId xmlns:a16="http://schemas.microsoft.com/office/drawing/2014/main" xmlns="" id="{84C9E1ED-9D78-4255-B228-9E5B2925C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83" b="-164"/>
          <a:stretch/>
        </p:blipFill>
        <p:spPr>
          <a:xfrm>
            <a:off x="4463796" y="9"/>
            <a:ext cx="7731867" cy="6857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9B8D5D-13FF-4269-B548-DC8FCA6642A4}"/>
              </a:ext>
            </a:extLst>
          </p:cNvPr>
          <p:cNvSpPr txBox="1"/>
          <p:nvPr/>
        </p:nvSpPr>
        <p:spPr>
          <a:xfrm>
            <a:off x="8817460" y="6421754"/>
            <a:ext cx="314661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(including renewable energy sources)</a:t>
            </a:r>
          </a:p>
        </p:txBody>
      </p:sp>
    </p:spTree>
    <p:extLst>
      <p:ext uri="{BB962C8B-B14F-4D97-AF65-F5344CB8AC3E}">
        <p14:creationId xmlns:p14="http://schemas.microsoft.com/office/powerpoint/2010/main" xmlns="" val="1775354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92227-307A-42DE-BAD0-BEFC657F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/>
              <a:t>Renewable energy sources in Poland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EEA6DD-6483-4ED3-A705-C442B2402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/>
              <a:t>Biofuels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/>
              <a:t>Wind power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/>
              <a:t>Hydropower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/>
              <a:t>Solar power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/>
              <a:t>Biomass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/>
              <a:t>Biogas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650348-02D0-4882-AAFF-BD6F6B363100}"/>
                  </a:ext>
                </a:extLst>
              </p14:cNvPr>
              <p14:cNvContentPartPr/>
              <p14:nvPr/>
            </p14:nvContentPartPr>
            <p14:xfrm>
              <a:off x="5672979" y="4077540"/>
              <a:ext cx="133350" cy="5715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9650348-02D0-4882-AAFF-BD6F6B3631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5479" y="4058101"/>
                <a:ext cx="168000" cy="95639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2" descr="Chart&#10;&#10;Description automatically generated">
            <a:extLst>
              <a:ext uri="{FF2B5EF4-FFF2-40B4-BE49-F238E27FC236}">
                <a16:creationId xmlns:a16="http://schemas.microsoft.com/office/drawing/2014/main" xmlns="" id="{BF510977-6B0A-410A-8C72-DACE67E0A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598" y="1556145"/>
            <a:ext cx="7217401" cy="44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14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482F060-A4AF-4E0B-B364-7C6BA4A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8C2F-187F-4786-B401-DDD8C928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Renewable energy sources </a:t>
            </a:r>
            <a:r>
              <a:rPr lang="pl-PL" sz="5000" dirty="0" smtClean="0">
                <a:solidFill>
                  <a:srgbClr val="FFFFFF"/>
                </a:solidFill>
              </a:rPr>
              <a:t>	  </a:t>
            </a:r>
            <a:r>
              <a:rPr lang="en-US" sz="5000" dirty="0" smtClean="0">
                <a:solidFill>
                  <a:srgbClr val="FFFFFF"/>
                </a:solidFill>
              </a:rPr>
              <a:t>in </a:t>
            </a:r>
            <a:r>
              <a:rPr lang="en-US" sz="5000" dirty="0">
                <a:solidFill>
                  <a:srgbClr val="FFFFFF"/>
                </a:solidFill>
              </a:rPr>
              <a:t>Poland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B9EB6DAA-2F0C-43D5-A577-15D5D2C4E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xmlns="" id="{E6DA4DB6-7FC2-4656-A4B6-D6E8C421D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0" r="2758"/>
          <a:stretch/>
        </p:blipFill>
        <p:spPr>
          <a:xfrm>
            <a:off x="4153244" y="11217"/>
            <a:ext cx="8052304" cy="695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1797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xmlns="" id="{652BD35A-BC99-4831-A358-06E2CEB96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xmlns="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bar chart, waterfall chart&#10;&#10;Description automatically generated">
            <a:extLst>
              <a:ext uri="{FF2B5EF4-FFF2-40B4-BE49-F238E27FC236}">
                <a16:creationId xmlns:a16="http://schemas.microsoft.com/office/drawing/2014/main" xmlns="" id="{C5B05A99-EA43-48D5-AE60-84348A4B3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" t="-70" r="709"/>
          <a:stretch/>
        </p:blipFill>
        <p:spPr>
          <a:xfrm>
            <a:off x="2387987" y="905933"/>
            <a:ext cx="7403856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6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ECB2C-A614-45A8-B095-C063881E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1593037"/>
            <a:ext cx="3177847" cy="724611"/>
          </a:xfrm>
        </p:spPr>
        <p:txBody>
          <a:bodyPr>
            <a:normAutofit/>
          </a:bodyPr>
          <a:lstStyle/>
          <a:p>
            <a:r>
              <a:rPr lang="en-US" sz="4000"/>
              <a:t>Wind power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xmlns="" id="{8C1AB96E-AEF3-46B1-8308-F6DD7926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628" y="622771"/>
            <a:ext cx="5673778" cy="52367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10" descr="Map&#10;&#10;Description automatically generated">
            <a:extLst>
              <a:ext uri="{FF2B5EF4-FFF2-40B4-BE49-F238E27FC236}">
                <a16:creationId xmlns:a16="http://schemas.microsoft.com/office/drawing/2014/main" xmlns="" id="{6878A01F-DDE3-4B40-8EEE-A7DA0CE38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4593" y="2585279"/>
            <a:ext cx="3633200" cy="3291968"/>
          </a:xfrm>
        </p:spPr>
      </p:pic>
    </p:spTree>
    <p:extLst>
      <p:ext uri="{BB962C8B-B14F-4D97-AF65-F5344CB8AC3E}">
        <p14:creationId xmlns:p14="http://schemas.microsoft.com/office/powerpoint/2010/main" xmlns="" val="9029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7253C-CA25-4E0C-8A99-4B4DCB66A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Solar power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F7564EB4-A74F-4D7E-BDCE-5D9096069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  <a:noFill/>
        </p:spPr>
        <p:txBody>
          <a:bodyPr vert="horz" lIns="0" tIns="45720" rIns="0" bIns="45720" rtlCol="0" anchor="t">
            <a:normAutofit/>
          </a:bodyPr>
          <a:lstStyle/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Endowment for solar PV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PV power stations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7" descr="Map&#10;&#10;Description automatically generated">
            <a:extLst>
              <a:ext uri="{FF2B5EF4-FFF2-40B4-BE49-F238E27FC236}">
                <a16:creationId xmlns:a16="http://schemas.microsoft.com/office/drawing/2014/main" xmlns="" id="{1475479F-F930-4E11-B257-28BF7B520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035" y="581650"/>
            <a:ext cx="5530975" cy="529053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2D198308-3679-433B-B202-211187ABE4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6337" y="3781947"/>
            <a:ext cx="3709639" cy="20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2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28476-EE6A-4908-9564-464AA3FA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Hydropower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xmlns="" id="{44504F76-EAF1-4315-B2EC-9E22A7947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6392" y="503933"/>
            <a:ext cx="5539602" cy="53938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Map&#10;&#10;Description automatically generated">
            <a:extLst>
              <a:ext uri="{FF2B5EF4-FFF2-40B4-BE49-F238E27FC236}">
                <a16:creationId xmlns:a16="http://schemas.microsoft.com/office/drawing/2014/main" xmlns="" id="{312B5F0F-0AF8-44AA-B4D6-2ABAB6D7A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913" y="2596973"/>
            <a:ext cx="3497481" cy="332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2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84623-1B58-4B02-BBD9-52CAE0C5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Biomass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xmlns="" id="{F597730C-50BA-4EC4-8D8B-EC633B01D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2896" y="2055656"/>
            <a:ext cx="2345651" cy="2927155"/>
          </a:xfrm>
        </p:spPr>
      </p:pic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xmlns="" id="{FBA1D5C4-E990-4AD0-8ADC-F557D3F58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393" y="674304"/>
            <a:ext cx="5203436" cy="50566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19">
            <a:extLst>
              <a:ext uri="{FF2B5EF4-FFF2-40B4-BE49-F238E27FC236}">
                <a16:creationId xmlns:a16="http://schemas.microsoft.com/office/drawing/2014/main" xmlns="" id="{D37B16BA-C44F-40B7-86B5-84C3B5DBA725}"/>
              </a:ext>
            </a:extLst>
          </p:cNvPr>
          <p:cNvSpPr txBox="1">
            <a:spLocks/>
          </p:cNvSpPr>
          <p:nvPr/>
        </p:nvSpPr>
        <p:spPr>
          <a:xfrm>
            <a:off x="858064" y="2639380"/>
            <a:ext cx="3205049" cy="3229714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Main sources in Poland: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Forestry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Agriculture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Biological and water vegetation</a:t>
            </a:r>
          </a:p>
          <a:p>
            <a:pPr marL="285750" indent="-285750">
              <a:buFont typeface="Arial" panose="020F050202020403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Municipal waste</a:t>
            </a:r>
          </a:p>
          <a:p>
            <a:pPr marL="0" indent="0">
              <a:buNone/>
            </a:pPr>
            <a:endParaRPr lang="en-US"/>
          </a:p>
          <a:p>
            <a:pPr marL="285750" indent="-285750">
              <a:buFont typeface="Arial" panose="020F050202020403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6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188</Words>
  <Application>Microsoft Office PowerPoint</Application>
  <PresentationFormat>Niestandardowy</PresentationFormat>
  <Paragraphs>34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RetrospectVTI</vt:lpstr>
      <vt:lpstr>Renewable energy in Poland</vt:lpstr>
      <vt:lpstr>Poland's energy balance</vt:lpstr>
      <vt:lpstr>Renewable energy sources in Poland</vt:lpstr>
      <vt:lpstr>Renewable energy sources    in Poland</vt:lpstr>
      <vt:lpstr>Slajd 5</vt:lpstr>
      <vt:lpstr>Wind power</vt:lpstr>
      <vt:lpstr>Solar power</vt:lpstr>
      <vt:lpstr>Hydropower</vt:lpstr>
      <vt:lpstr>Biomass</vt:lpstr>
      <vt:lpstr>Biogas</vt:lpstr>
      <vt:lpstr>Slajd 11</vt:lpstr>
      <vt:lpstr>Renewable energy in our city</vt:lpstr>
      <vt:lpstr>Slajd 13</vt:lpstr>
      <vt:lpstr>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Magdalena Janota</dc:creator>
  <cp:lastModifiedBy>MAGDA</cp:lastModifiedBy>
  <cp:revision>278</cp:revision>
  <dcterms:created xsi:type="dcterms:W3CDTF">2022-01-16T19:30:33Z</dcterms:created>
  <dcterms:modified xsi:type="dcterms:W3CDTF">2022-02-05T13:25:36Z</dcterms:modified>
</cp:coreProperties>
</file>