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8"/>
  </p:notesMasterIdLst>
  <p:sldIdLst>
    <p:sldId id="307" r:id="rId3"/>
    <p:sldId id="256" r:id="rId4"/>
    <p:sldId id="273" r:id="rId5"/>
    <p:sldId id="274" r:id="rId6"/>
    <p:sldId id="277" r:id="rId7"/>
    <p:sldId id="275" r:id="rId8"/>
    <p:sldId id="276" r:id="rId9"/>
    <p:sldId id="258" r:id="rId10"/>
    <p:sldId id="257" r:id="rId11"/>
    <p:sldId id="259" r:id="rId12"/>
    <p:sldId id="271" r:id="rId13"/>
    <p:sldId id="260" r:id="rId14"/>
    <p:sldId id="261" r:id="rId15"/>
    <p:sldId id="267" r:id="rId16"/>
    <p:sldId id="278" r:id="rId17"/>
    <p:sldId id="279" r:id="rId18"/>
    <p:sldId id="268" r:id="rId19"/>
    <p:sldId id="270"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97" r:id="rId38"/>
    <p:sldId id="298" r:id="rId39"/>
    <p:sldId id="299" r:id="rId40"/>
    <p:sldId id="300" r:id="rId41"/>
    <p:sldId id="301" r:id="rId42"/>
    <p:sldId id="302" r:id="rId43"/>
    <p:sldId id="303" r:id="rId44"/>
    <p:sldId id="304" r:id="rId45"/>
    <p:sldId id="305" r:id="rId46"/>
    <p:sldId id="306" r:id="rId47"/>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9BB3E1-A07E-4173-B698-E458491F7EFF}" v="216" dt="2021-12-29T16:29:45.872"/>
    <p1510:client id="{364EFD6C-94B8-444C-986A-5C3EC39B6381}" v="317" dt="2021-12-20T16:43:13.266"/>
    <p1510:client id="{3D7932D2-CD73-4246-BB9B-BBDBFA43FB94}" v="94" dt="2021-12-16T18:50:40.458"/>
    <p1510:client id="{59EE7E7B-B3BF-4F79-B73F-C2C8A33F4561}" v="27" dt="2021-12-18T09:49:28.336"/>
    <p1510:client id="{652DD828-9981-4DEC-8195-58F90FF15246}" v="41" dt="2021-12-18T09:58:23.407"/>
    <p1510:client id="{761584AE-254F-42AE-A90F-867AF0A17D08}" v="128" dt="2021-12-18T09:32:33.444"/>
    <p1510:client id="{A8C88D5C-3879-4382-A477-D8CAE94BBAF7}" v="56" dt="2021-12-18T08:57:17.445"/>
    <p1510:client id="{EFCF7F7F-916B-4E13-B0D0-0EB6D930139A}" v="2" dt="2021-12-29T12:10:36.6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71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microsoft.com/office/2015/10/relationships/revisionInfo" Target="revisionInfo.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19FF71-3672-44E2-8156-240BA7C14EE0}"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306F5153-8482-4A37-97CF-26C79F3FB447}">
      <dgm:prSet/>
      <dgm:spPr/>
      <dgm:t>
        <a:bodyPr/>
        <a:lstStyle/>
        <a:p>
          <a:r>
            <a:rPr lang="en-GB"/>
            <a:t>the current system essentially operates on a “first come, first served” basis.</a:t>
          </a:r>
          <a:endParaRPr lang="en-US"/>
        </a:p>
      </dgm:t>
    </dgm:pt>
    <dgm:pt modelId="{6B1D899F-7EB3-481C-BC6A-AFFBBBE2304E}" type="parTrans" cxnId="{061B6B92-CCAB-4100-8E00-8264DA31C1D7}">
      <dgm:prSet/>
      <dgm:spPr/>
      <dgm:t>
        <a:bodyPr/>
        <a:lstStyle/>
        <a:p>
          <a:endParaRPr lang="en-US"/>
        </a:p>
      </dgm:t>
    </dgm:pt>
    <dgm:pt modelId="{CC2AEFBE-EA99-4620-9081-FCFA65F07277}" type="sibTrans" cxnId="{061B6B92-CCAB-4100-8E00-8264DA31C1D7}">
      <dgm:prSet/>
      <dgm:spPr/>
      <dgm:t>
        <a:bodyPr/>
        <a:lstStyle/>
        <a:p>
          <a:endParaRPr lang="en-US"/>
        </a:p>
      </dgm:t>
    </dgm:pt>
    <dgm:pt modelId="{F586AD32-C163-4103-8A7B-101ECDEDF52A}">
      <dgm:prSet/>
      <dgm:spPr/>
      <dgm:t>
        <a:bodyPr/>
        <a:lstStyle/>
        <a:p>
          <a:r>
            <a:rPr lang="en-GB"/>
            <a:t>The environmental viability of a project needs to be determined at the earliest possible stage, before any construction starts.  </a:t>
          </a:r>
          <a:endParaRPr lang="en-US"/>
        </a:p>
      </dgm:t>
    </dgm:pt>
    <dgm:pt modelId="{EB1F370C-A4A2-4F1C-925E-5BC5D4CD6D00}" type="parTrans" cxnId="{B9FE83BD-D06F-4F2C-BF83-78C0CF2CCBDB}">
      <dgm:prSet/>
      <dgm:spPr/>
      <dgm:t>
        <a:bodyPr/>
        <a:lstStyle/>
        <a:p>
          <a:endParaRPr lang="en-US"/>
        </a:p>
      </dgm:t>
    </dgm:pt>
    <dgm:pt modelId="{3DB51808-AFB2-4ECB-B455-FFAF4F183E4A}" type="sibTrans" cxnId="{B9FE83BD-D06F-4F2C-BF83-78C0CF2CCBDB}">
      <dgm:prSet/>
      <dgm:spPr/>
      <dgm:t>
        <a:bodyPr/>
        <a:lstStyle/>
        <a:p>
          <a:endParaRPr lang="en-US"/>
        </a:p>
      </dgm:t>
    </dgm:pt>
    <dgm:pt modelId="{C5F6D2E7-AFCA-45CF-AC01-9FC015759487}" type="pres">
      <dgm:prSet presAssocID="{A319FF71-3672-44E2-8156-240BA7C14EE0}" presName="hierChild1" presStyleCnt="0">
        <dgm:presLayoutVars>
          <dgm:chPref val="1"/>
          <dgm:dir/>
          <dgm:animOne val="branch"/>
          <dgm:animLvl val="lvl"/>
          <dgm:resizeHandles/>
        </dgm:presLayoutVars>
      </dgm:prSet>
      <dgm:spPr/>
      <dgm:t>
        <a:bodyPr/>
        <a:lstStyle/>
        <a:p>
          <a:endParaRPr lang="el-GR"/>
        </a:p>
      </dgm:t>
    </dgm:pt>
    <dgm:pt modelId="{8EAB88B5-5BD5-4B64-8FE9-47620D7AEE07}" type="pres">
      <dgm:prSet presAssocID="{306F5153-8482-4A37-97CF-26C79F3FB447}" presName="hierRoot1" presStyleCnt="0"/>
      <dgm:spPr/>
    </dgm:pt>
    <dgm:pt modelId="{3A2B4375-9B53-40D0-88BA-8F63C15D3429}" type="pres">
      <dgm:prSet presAssocID="{306F5153-8482-4A37-97CF-26C79F3FB447}" presName="composite" presStyleCnt="0"/>
      <dgm:spPr/>
    </dgm:pt>
    <dgm:pt modelId="{5D705184-1E48-4656-99A3-4C544A072660}" type="pres">
      <dgm:prSet presAssocID="{306F5153-8482-4A37-97CF-26C79F3FB447}" presName="background" presStyleLbl="node0" presStyleIdx="0" presStyleCnt="2"/>
      <dgm:spPr/>
    </dgm:pt>
    <dgm:pt modelId="{73F76E5E-8BEA-48CB-8236-73F74590A8B0}" type="pres">
      <dgm:prSet presAssocID="{306F5153-8482-4A37-97CF-26C79F3FB447}" presName="text" presStyleLbl="fgAcc0" presStyleIdx="0" presStyleCnt="2">
        <dgm:presLayoutVars>
          <dgm:chPref val="3"/>
        </dgm:presLayoutVars>
      </dgm:prSet>
      <dgm:spPr/>
      <dgm:t>
        <a:bodyPr/>
        <a:lstStyle/>
        <a:p>
          <a:endParaRPr lang="el-GR"/>
        </a:p>
      </dgm:t>
    </dgm:pt>
    <dgm:pt modelId="{2BD0BFA6-AC0D-449F-A1CA-99402D3BF295}" type="pres">
      <dgm:prSet presAssocID="{306F5153-8482-4A37-97CF-26C79F3FB447}" presName="hierChild2" presStyleCnt="0"/>
      <dgm:spPr/>
    </dgm:pt>
    <dgm:pt modelId="{C87A9FD3-578B-4D6C-B18B-A44C134A002C}" type="pres">
      <dgm:prSet presAssocID="{F586AD32-C163-4103-8A7B-101ECDEDF52A}" presName="hierRoot1" presStyleCnt="0"/>
      <dgm:spPr/>
    </dgm:pt>
    <dgm:pt modelId="{1685ACE6-5857-4A0A-9C3D-83D0FE609BEE}" type="pres">
      <dgm:prSet presAssocID="{F586AD32-C163-4103-8A7B-101ECDEDF52A}" presName="composite" presStyleCnt="0"/>
      <dgm:spPr/>
    </dgm:pt>
    <dgm:pt modelId="{01A1B8DD-93CC-433A-BDFF-62B85FFA01EF}" type="pres">
      <dgm:prSet presAssocID="{F586AD32-C163-4103-8A7B-101ECDEDF52A}" presName="background" presStyleLbl="node0" presStyleIdx="1" presStyleCnt="2"/>
      <dgm:spPr/>
    </dgm:pt>
    <dgm:pt modelId="{05C60DF3-8D5A-445A-BAA4-E201D6EDADF2}" type="pres">
      <dgm:prSet presAssocID="{F586AD32-C163-4103-8A7B-101ECDEDF52A}" presName="text" presStyleLbl="fgAcc0" presStyleIdx="1" presStyleCnt="2">
        <dgm:presLayoutVars>
          <dgm:chPref val="3"/>
        </dgm:presLayoutVars>
      </dgm:prSet>
      <dgm:spPr/>
      <dgm:t>
        <a:bodyPr/>
        <a:lstStyle/>
        <a:p>
          <a:endParaRPr lang="el-GR"/>
        </a:p>
      </dgm:t>
    </dgm:pt>
    <dgm:pt modelId="{9F874DE7-0ACD-45E3-AAD6-E6A95B117A11}" type="pres">
      <dgm:prSet presAssocID="{F586AD32-C163-4103-8A7B-101ECDEDF52A}" presName="hierChild2" presStyleCnt="0"/>
      <dgm:spPr/>
    </dgm:pt>
  </dgm:ptLst>
  <dgm:cxnLst>
    <dgm:cxn modelId="{061B6B92-CCAB-4100-8E00-8264DA31C1D7}" srcId="{A319FF71-3672-44E2-8156-240BA7C14EE0}" destId="{306F5153-8482-4A37-97CF-26C79F3FB447}" srcOrd="0" destOrd="0" parTransId="{6B1D899F-7EB3-481C-BC6A-AFFBBBE2304E}" sibTransId="{CC2AEFBE-EA99-4620-9081-FCFA65F07277}"/>
    <dgm:cxn modelId="{B9FE83BD-D06F-4F2C-BF83-78C0CF2CCBDB}" srcId="{A319FF71-3672-44E2-8156-240BA7C14EE0}" destId="{F586AD32-C163-4103-8A7B-101ECDEDF52A}" srcOrd="1" destOrd="0" parTransId="{EB1F370C-A4A2-4F1C-925E-5BC5D4CD6D00}" sibTransId="{3DB51808-AFB2-4ECB-B455-FFAF4F183E4A}"/>
    <dgm:cxn modelId="{DEDC69C8-03D3-477D-9C27-AA123A5EFB92}" type="presOf" srcId="{306F5153-8482-4A37-97CF-26C79F3FB447}" destId="{73F76E5E-8BEA-48CB-8236-73F74590A8B0}" srcOrd="0" destOrd="0" presId="urn:microsoft.com/office/officeart/2005/8/layout/hierarchy1"/>
    <dgm:cxn modelId="{E6C434E7-1E0E-4956-BCCA-52313EF5FE6C}" type="presOf" srcId="{A319FF71-3672-44E2-8156-240BA7C14EE0}" destId="{C5F6D2E7-AFCA-45CF-AC01-9FC015759487}" srcOrd="0" destOrd="0" presId="urn:microsoft.com/office/officeart/2005/8/layout/hierarchy1"/>
    <dgm:cxn modelId="{C21A5B5D-8F28-40C0-B78C-5D256DDF360B}" type="presOf" srcId="{F586AD32-C163-4103-8A7B-101ECDEDF52A}" destId="{05C60DF3-8D5A-445A-BAA4-E201D6EDADF2}" srcOrd="0" destOrd="0" presId="urn:microsoft.com/office/officeart/2005/8/layout/hierarchy1"/>
    <dgm:cxn modelId="{4074BA9A-522A-4C11-A4DE-D4A3EB570453}" type="presParOf" srcId="{C5F6D2E7-AFCA-45CF-AC01-9FC015759487}" destId="{8EAB88B5-5BD5-4B64-8FE9-47620D7AEE07}" srcOrd="0" destOrd="0" presId="urn:microsoft.com/office/officeart/2005/8/layout/hierarchy1"/>
    <dgm:cxn modelId="{CFD36B2E-BF98-48C0-95B1-DCFC414782AE}" type="presParOf" srcId="{8EAB88B5-5BD5-4B64-8FE9-47620D7AEE07}" destId="{3A2B4375-9B53-40D0-88BA-8F63C15D3429}" srcOrd="0" destOrd="0" presId="urn:microsoft.com/office/officeart/2005/8/layout/hierarchy1"/>
    <dgm:cxn modelId="{C3773A7C-C0F0-408A-BF86-8ED8FB705497}" type="presParOf" srcId="{3A2B4375-9B53-40D0-88BA-8F63C15D3429}" destId="{5D705184-1E48-4656-99A3-4C544A072660}" srcOrd="0" destOrd="0" presId="urn:microsoft.com/office/officeart/2005/8/layout/hierarchy1"/>
    <dgm:cxn modelId="{4B535DF5-421D-4EC8-A5D7-349CF03BDD8A}" type="presParOf" srcId="{3A2B4375-9B53-40D0-88BA-8F63C15D3429}" destId="{73F76E5E-8BEA-48CB-8236-73F74590A8B0}" srcOrd="1" destOrd="0" presId="urn:microsoft.com/office/officeart/2005/8/layout/hierarchy1"/>
    <dgm:cxn modelId="{07D78FBC-B0AC-4833-A33C-0AD08C8EC226}" type="presParOf" srcId="{8EAB88B5-5BD5-4B64-8FE9-47620D7AEE07}" destId="{2BD0BFA6-AC0D-449F-A1CA-99402D3BF295}" srcOrd="1" destOrd="0" presId="urn:microsoft.com/office/officeart/2005/8/layout/hierarchy1"/>
    <dgm:cxn modelId="{9211900C-F922-4308-85B6-2A2FB893ED10}" type="presParOf" srcId="{C5F6D2E7-AFCA-45CF-AC01-9FC015759487}" destId="{C87A9FD3-578B-4D6C-B18B-A44C134A002C}" srcOrd="1" destOrd="0" presId="urn:microsoft.com/office/officeart/2005/8/layout/hierarchy1"/>
    <dgm:cxn modelId="{17E6C7D9-7716-4394-845C-57420582D7F0}" type="presParOf" srcId="{C87A9FD3-578B-4D6C-B18B-A44C134A002C}" destId="{1685ACE6-5857-4A0A-9C3D-83D0FE609BEE}" srcOrd="0" destOrd="0" presId="urn:microsoft.com/office/officeart/2005/8/layout/hierarchy1"/>
    <dgm:cxn modelId="{23688668-2DB4-4A72-A5B7-E8946E54151C}" type="presParOf" srcId="{1685ACE6-5857-4A0A-9C3D-83D0FE609BEE}" destId="{01A1B8DD-93CC-433A-BDFF-62B85FFA01EF}" srcOrd="0" destOrd="0" presId="urn:microsoft.com/office/officeart/2005/8/layout/hierarchy1"/>
    <dgm:cxn modelId="{DA40B4B5-9D2A-4216-A9BD-0180713B43A7}" type="presParOf" srcId="{1685ACE6-5857-4A0A-9C3D-83D0FE609BEE}" destId="{05C60DF3-8D5A-445A-BAA4-E201D6EDADF2}" srcOrd="1" destOrd="0" presId="urn:microsoft.com/office/officeart/2005/8/layout/hierarchy1"/>
    <dgm:cxn modelId="{AAE89051-7BDC-43A2-96ED-4106D36C69C7}" type="presParOf" srcId="{C87A9FD3-578B-4D6C-B18B-A44C134A002C}" destId="{9F874DE7-0ACD-45E3-AAD6-E6A95B117A1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680C6A-F273-4104-9E5E-5FD765690061}"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408059DB-020D-424C-A3CE-D2A939128AA3}">
      <dgm:prSet/>
      <dgm:spPr/>
      <dgm:t>
        <a:bodyPr/>
        <a:lstStyle/>
        <a:p>
          <a:r>
            <a:rPr lang="en-GB"/>
            <a:t>a National Master Plan for Renewable Energy should be created, </a:t>
          </a:r>
          <a:endParaRPr lang="en-US"/>
        </a:p>
      </dgm:t>
    </dgm:pt>
    <dgm:pt modelId="{04B7F4D0-4CD1-4882-9317-6526F3BA7508}" type="parTrans" cxnId="{45674448-8F38-45A9-83AE-A5726DEC4518}">
      <dgm:prSet/>
      <dgm:spPr/>
      <dgm:t>
        <a:bodyPr/>
        <a:lstStyle/>
        <a:p>
          <a:endParaRPr lang="en-US"/>
        </a:p>
      </dgm:t>
    </dgm:pt>
    <dgm:pt modelId="{10ADD31C-7BEB-4EAC-B48A-FD717BE6F3EF}" type="sibTrans" cxnId="{45674448-8F38-45A9-83AE-A5726DEC4518}">
      <dgm:prSet/>
      <dgm:spPr/>
      <dgm:t>
        <a:bodyPr/>
        <a:lstStyle/>
        <a:p>
          <a:endParaRPr lang="en-US"/>
        </a:p>
      </dgm:t>
    </dgm:pt>
    <dgm:pt modelId="{4A7E15B6-6819-4D4F-9181-5892346E43F9}">
      <dgm:prSet/>
      <dgm:spPr/>
      <dgm:t>
        <a:bodyPr/>
        <a:lstStyle/>
        <a:p>
          <a:r>
            <a:rPr lang="en-GB"/>
            <a:t>Special Area Plans should be drawn up for each region, </a:t>
          </a:r>
          <a:endParaRPr lang="en-US"/>
        </a:p>
      </dgm:t>
    </dgm:pt>
    <dgm:pt modelId="{ED062AC8-606D-4830-905B-84DE9618AAA7}" type="parTrans" cxnId="{083F45C2-BA4E-43DF-BAAE-F99D4DFFFF9F}">
      <dgm:prSet/>
      <dgm:spPr/>
      <dgm:t>
        <a:bodyPr/>
        <a:lstStyle/>
        <a:p>
          <a:endParaRPr lang="en-US"/>
        </a:p>
      </dgm:t>
    </dgm:pt>
    <dgm:pt modelId="{0424E456-0CBC-4FCE-A51C-D0DC8570C6A3}" type="sibTrans" cxnId="{083F45C2-BA4E-43DF-BAAE-F99D4DFFFF9F}">
      <dgm:prSet/>
      <dgm:spPr/>
      <dgm:t>
        <a:bodyPr/>
        <a:lstStyle/>
        <a:p>
          <a:endParaRPr lang="en-US"/>
        </a:p>
      </dgm:t>
    </dgm:pt>
    <dgm:pt modelId="{EFE12C2B-8AD6-43FE-81A7-87E3CE25F415}">
      <dgm:prSet/>
      <dgm:spPr/>
      <dgm:t>
        <a:bodyPr/>
        <a:lstStyle/>
        <a:p>
          <a:r>
            <a:rPr lang="en-GB"/>
            <a:t>the impacts of wind farms already in place should be properly monitored, abide by the law and, going beyond biodiversity, </a:t>
          </a:r>
          <a:endParaRPr lang="en-US"/>
        </a:p>
      </dgm:t>
    </dgm:pt>
    <dgm:pt modelId="{01F6EC91-F0C1-4ECB-8B6D-C1053DE99F8E}" type="parTrans" cxnId="{1F57F0FA-337F-4BC3-B831-729342C51D6A}">
      <dgm:prSet/>
      <dgm:spPr/>
      <dgm:t>
        <a:bodyPr/>
        <a:lstStyle/>
        <a:p>
          <a:endParaRPr lang="en-US"/>
        </a:p>
      </dgm:t>
    </dgm:pt>
    <dgm:pt modelId="{44BC73B8-C908-43A0-8EA9-A3D5CFE8D128}" type="sibTrans" cxnId="{1F57F0FA-337F-4BC3-B831-729342C51D6A}">
      <dgm:prSet/>
      <dgm:spPr/>
      <dgm:t>
        <a:bodyPr/>
        <a:lstStyle/>
        <a:p>
          <a:endParaRPr lang="en-US"/>
        </a:p>
      </dgm:t>
    </dgm:pt>
    <dgm:pt modelId="{89AD1196-5C06-4E6A-A8E1-185C3ABCA0E2}">
      <dgm:prSet/>
      <dgm:spPr/>
      <dgm:t>
        <a:bodyPr/>
        <a:lstStyle/>
        <a:p>
          <a:r>
            <a:rPr lang="en-GB"/>
            <a:t>the planning system should take landscape into account. </a:t>
          </a:r>
          <a:endParaRPr lang="en-US"/>
        </a:p>
      </dgm:t>
    </dgm:pt>
    <dgm:pt modelId="{0B8F46BE-0532-4E5F-982F-1EBB9585376E}" type="parTrans" cxnId="{25C2FFB0-50B4-4B99-8EAA-DEAEEBD65AD2}">
      <dgm:prSet/>
      <dgm:spPr/>
      <dgm:t>
        <a:bodyPr/>
        <a:lstStyle/>
        <a:p>
          <a:endParaRPr lang="en-US"/>
        </a:p>
      </dgm:t>
    </dgm:pt>
    <dgm:pt modelId="{5685673F-CAE1-48A3-A7B9-07CBA76ABC5B}" type="sibTrans" cxnId="{25C2FFB0-50B4-4B99-8EAA-DEAEEBD65AD2}">
      <dgm:prSet/>
      <dgm:spPr/>
      <dgm:t>
        <a:bodyPr/>
        <a:lstStyle/>
        <a:p>
          <a:endParaRPr lang="en-US"/>
        </a:p>
      </dgm:t>
    </dgm:pt>
    <dgm:pt modelId="{816938CF-C9EB-4B20-AA13-36482BC8AA81}" type="pres">
      <dgm:prSet presAssocID="{81680C6A-F273-4104-9E5E-5FD765690061}" presName="linear" presStyleCnt="0">
        <dgm:presLayoutVars>
          <dgm:animLvl val="lvl"/>
          <dgm:resizeHandles val="exact"/>
        </dgm:presLayoutVars>
      </dgm:prSet>
      <dgm:spPr/>
      <dgm:t>
        <a:bodyPr/>
        <a:lstStyle/>
        <a:p>
          <a:endParaRPr lang="el-GR"/>
        </a:p>
      </dgm:t>
    </dgm:pt>
    <dgm:pt modelId="{90C41A12-59C8-4748-ABAB-2FCF0074CADE}" type="pres">
      <dgm:prSet presAssocID="{408059DB-020D-424C-A3CE-D2A939128AA3}" presName="parentText" presStyleLbl="node1" presStyleIdx="0" presStyleCnt="4">
        <dgm:presLayoutVars>
          <dgm:chMax val="0"/>
          <dgm:bulletEnabled val="1"/>
        </dgm:presLayoutVars>
      </dgm:prSet>
      <dgm:spPr/>
      <dgm:t>
        <a:bodyPr/>
        <a:lstStyle/>
        <a:p>
          <a:endParaRPr lang="el-GR"/>
        </a:p>
      </dgm:t>
    </dgm:pt>
    <dgm:pt modelId="{B397BE26-805F-4625-B2A8-457CBA0ECD00}" type="pres">
      <dgm:prSet presAssocID="{10ADD31C-7BEB-4EAC-B48A-FD717BE6F3EF}" presName="spacer" presStyleCnt="0"/>
      <dgm:spPr/>
    </dgm:pt>
    <dgm:pt modelId="{6300CBAA-BAB1-4535-8173-A01519CA5E24}" type="pres">
      <dgm:prSet presAssocID="{4A7E15B6-6819-4D4F-9181-5892346E43F9}" presName="parentText" presStyleLbl="node1" presStyleIdx="1" presStyleCnt="4">
        <dgm:presLayoutVars>
          <dgm:chMax val="0"/>
          <dgm:bulletEnabled val="1"/>
        </dgm:presLayoutVars>
      </dgm:prSet>
      <dgm:spPr/>
      <dgm:t>
        <a:bodyPr/>
        <a:lstStyle/>
        <a:p>
          <a:endParaRPr lang="el-GR"/>
        </a:p>
      </dgm:t>
    </dgm:pt>
    <dgm:pt modelId="{F9E0C842-9E6A-44F3-9867-1FA0E523AD34}" type="pres">
      <dgm:prSet presAssocID="{0424E456-0CBC-4FCE-A51C-D0DC8570C6A3}" presName="spacer" presStyleCnt="0"/>
      <dgm:spPr/>
    </dgm:pt>
    <dgm:pt modelId="{99D91B0C-278F-4CC2-932E-C3D3FE059713}" type="pres">
      <dgm:prSet presAssocID="{EFE12C2B-8AD6-43FE-81A7-87E3CE25F415}" presName="parentText" presStyleLbl="node1" presStyleIdx="2" presStyleCnt="4">
        <dgm:presLayoutVars>
          <dgm:chMax val="0"/>
          <dgm:bulletEnabled val="1"/>
        </dgm:presLayoutVars>
      </dgm:prSet>
      <dgm:spPr/>
      <dgm:t>
        <a:bodyPr/>
        <a:lstStyle/>
        <a:p>
          <a:endParaRPr lang="el-GR"/>
        </a:p>
      </dgm:t>
    </dgm:pt>
    <dgm:pt modelId="{89BD91B3-BDE8-404B-8EE7-99E4CCADFD77}" type="pres">
      <dgm:prSet presAssocID="{44BC73B8-C908-43A0-8EA9-A3D5CFE8D128}" presName="spacer" presStyleCnt="0"/>
      <dgm:spPr/>
    </dgm:pt>
    <dgm:pt modelId="{A731EF65-E7DA-4C8E-AE52-C1B36712C5FA}" type="pres">
      <dgm:prSet presAssocID="{89AD1196-5C06-4E6A-A8E1-185C3ABCA0E2}" presName="parentText" presStyleLbl="node1" presStyleIdx="3" presStyleCnt="4">
        <dgm:presLayoutVars>
          <dgm:chMax val="0"/>
          <dgm:bulletEnabled val="1"/>
        </dgm:presLayoutVars>
      </dgm:prSet>
      <dgm:spPr/>
      <dgm:t>
        <a:bodyPr/>
        <a:lstStyle/>
        <a:p>
          <a:endParaRPr lang="el-GR"/>
        </a:p>
      </dgm:t>
    </dgm:pt>
  </dgm:ptLst>
  <dgm:cxnLst>
    <dgm:cxn modelId="{5601D0E0-4418-496C-B4B6-127BD120F4D9}" type="presOf" srcId="{89AD1196-5C06-4E6A-A8E1-185C3ABCA0E2}" destId="{A731EF65-E7DA-4C8E-AE52-C1B36712C5FA}" srcOrd="0" destOrd="0" presId="urn:microsoft.com/office/officeart/2005/8/layout/vList2"/>
    <dgm:cxn modelId="{ECC88FDD-7D81-45B1-A096-F278F9733FB5}" type="presOf" srcId="{408059DB-020D-424C-A3CE-D2A939128AA3}" destId="{90C41A12-59C8-4748-ABAB-2FCF0074CADE}" srcOrd="0" destOrd="0" presId="urn:microsoft.com/office/officeart/2005/8/layout/vList2"/>
    <dgm:cxn modelId="{45674448-8F38-45A9-83AE-A5726DEC4518}" srcId="{81680C6A-F273-4104-9E5E-5FD765690061}" destId="{408059DB-020D-424C-A3CE-D2A939128AA3}" srcOrd="0" destOrd="0" parTransId="{04B7F4D0-4CD1-4882-9317-6526F3BA7508}" sibTransId="{10ADD31C-7BEB-4EAC-B48A-FD717BE6F3EF}"/>
    <dgm:cxn modelId="{17E3837E-DA11-4770-90E9-B7A7767BA98A}" type="presOf" srcId="{4A7E15B6-6819-4D4F-9181-5892346E43F9}" destId="{6300CBAA-BAB1-4535-8173-A01519CA5E24}" srcOrd="0" destOrd="0" presId="urn:microsoft.com/office/officeart/2005/8/layout/vList2"/>
    <dgm:cxn modelId="{CB2C4A04-AB31-46E8-924B-ACE5E8E46380}" type="presOf" srcId="{81680C6A-F273-4104-9E5E-5FD765690061}" destId="{816938CF-C9EB-4B20-AA13-36482BC8AA81}" srcOrd="0" destOrd="0" presId="urn:microsoft.com/office/officeart/2005/8/layout/vList2"/>
    <dgm:cxn modelId="{1F57F0FA-337F-4BC3-B831-729342C51D6A}" srcId="{81680C6A-F273-4104-9E5E-5FD765690061}" destId="{EFE12C2B-8AD6-43FE-81A7-87E3CE25F415}" srcOrd="2" destOrd="0" parTransId="{01F6EC91-F0C1-4ECB-8B6D-C1053DE99F8E}" sibTransId="{44BC73B8-C908-43A0-8EA9-A3D5CFE8D128}"/>
    <dgm:cxn modelId="{1DCDE2C7-61ED-4533-9038-291A9DCC59AE}" type="presOf" srcId="{EFE12C2B-8AD6-43FE-81A7-87E3CE25F415}" destId="{99D91B0C-278F-4CC2-932E-C3D3FE059713}" srcOrd="0" destOrd="0" presId="urn:microsoft.com/office/officeart/2005/8/layout/vList2"/>
    <dgm:cxn modelId="{083F45C2-BA4E-43DF-BAAE-F99D4DFFFF9F}" srcId="{81680C6A-F273-4104-9E5E-5FD765690061}" destId="{4A7E15B6-6819-4D4F-9181-5892346E43F9}" srcOrd="1" destOrd="0" parTransId="{ED062AC8-606D-4830-905B-84DE9618AAA7}" sibTransId="{0424E456-0CBC-4FCE-A51C-D0DC8570C6A3}"/>
    <dgm:cxn modelId="{25C2FFB0-50B4-4B99-8EAA-DEAEEBD65AD2}" srcId="{81680C6A-F273-4104-9E5E-5FD765690061}" destId="{89AD1196-5C06-4E6A-A8E1-185C3ABCA0E2}" srcOrd="3" destOrd="0" parTransId="{0B8F46BE-0532-4E5F-982F-1EBB9585376E}" sibTransId="{5685673F-CAE1-48A3-A7B9-07CBA76ABC5B}"/>
    <dgm:cxn modelId="{A08DD842-3D63-4E53-B27C-F133EEACEDC6}" type="presParOf" srcId="{816938CF-C9EB-4B20-AA13-36482BC8AA81}" destId="{90C41A12-59C8-4748-ABAB-2FCF0074CADE}" srcOrd="0" destOrd="0" presId="urn:microsoft.com/office/officeart/2005/8/layout/vList2"/>
    <dgm:cxn modelId="{03BFAE69-3615-4BD4-A2DB-579DD2ABF5F4}" type="presParOf" srcId="{816938CF-C9EB-4B20-AA13-36482BC8AA81}" destId="{B397BE26-805F-4625-B2A8-457CBA0ECD00}" srcOrd="1" destOrd="0" presId="urn:microsoft.com/office/officeart/2005/8/layout/vList2"/>
    <dgm:cxn modelId="{C74CBC31-2FFE-49A9-B68F-DB609F38982F}" type="presParOf" srcId="{816938CF-C9EB-4B20-AA13-36482BC8AA81}" destId="{6300CBAA-BAB1-4535-8173-A01519CA5E24}" srcOrd="2" destOrd="0" presId="urn:microsoft.com/office/officeart/2005/8/layout/vList2"/>
    <dgm:cxn modelId="{5D1F1889-02F0-4520-996F-5E6F7DBF00AC}" type="presParOf" srcId="{816938CF-C9EB-4B20-AA13-36482BC8AA81}" destId="{F9E0C842-9E6A-44F3-9867-1FA0E523AD34}" srcOrd="3" destOrd="0" presId="urn:microsoft.com/office/officeart/2005/8/layout/vList2"/>
    <dgm:cxn modelId="{D3A64216-60D7-468F-A234-A4B6C8AD7B64}" type="presParOf" srcId="{816938CF-C9EB-4B20-AA13-36482BC8AA81}" destId="{99D91B0C-278F-4CC2-932E-C3D3FE059713}" srcOrd="4" destOrd="0" presId="urn:microsoft.com/office/officeart/2005/8/layout/vList2"/>
    <dgm:cxn modelId="{92CED01D-418F-4AD6-95F0-401DE292C5D2}" type="presParOf" srcId="{816938CF-C9EB-4B20-AA13-36482BC8AA81}" destId="{89BD91B3-BDE8-404B-8EE7-99E4CCADFD77}" srcOrd="5" destOrd="0" presId="urn:microsoft.com/office/officeart/2005/8/layout/vList2"/>
    <dgm:cxn modelId="{3A854DD6-8013-46FD-B664-0FBAC519CAB1}" type="presParOf" srcId="{816938CF-C9EB-4B20-AA13-36482BC8AA81}" destId="{A731EF65-E7DA-4C8E-AE52-C1B36712C5FA}"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705184-1E48-4656-99A3-4C544A072660}">
      <dsp:nvSpPr>
        <dsp:cNvPr id="0" name=""/>
        <dsp:cNvSpPr/>
      </dsp:nvSpPr>
      <dsp:spPr>
        <a:xfrm>
          <a:off x="1283" y="220377"/>
          <a:ext cx="4505585" cy="28610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F76E5E-8BEA-48CB-8236-73F74590A8B0}">
      <dsp:nvSpPr>
        <dsp:cNvPr id="0" name=""/>
        <dsp:cNvSpPr/>
      </dsp:nvSpPr>
      <dsp:spPr>
        <a:xfrm>
          <a:off x="501904" y="695966"/>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GB" sz="3000" kern="1200"/>
            <a:t>the current system essentially operates on a “first come, first served” basis.</a:t>
          </a:r>
          <a:endParaRPr lang="en-US" sz="3000" kern="1200"/>
        </a:p>
      </dsp:txBody>
      <dsp:txXfrm>
        <a:off x="585701" y="779763"/>
        <a:ext cx="4337991" cy="2693452"/>
      </dsp:txXfrm>
    </dsp:sp>
    <dsp:sp modelId="{01A1B8DD-93CC-433A-BDFF-62B85FFA01EF}">
      <dsp:nvSpPr>
        <dsp:cNvPr id="0" name=""/>
        <dsp:cNvSpPr/>
      </dsp:nvSpPr>
      <dsp:spPr>
        <a:xfrm>
          <a:off x="5508110" y="220377"/>
          <a:ext cx="4505585" cy="28610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C60DF3-8D5A-445A-BAA4-E201D6EDADF2}">
      <dsp:nvSpPr>
        <dsp:cNvPr id="0" name=""/>
        <dsp:cNvSpPr/>
      </dsp:nvSpPr>
      <dsp:spPr>
        <a:xfrm>
          <a:off x="6008730" y="695966"/>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GB" sz="3000" kern="1200"/>
            <a:t>The environmental viability of a project needs to be determined at the earliest possible stage, before any construction starts.  </a:t>
          </a:r>
          <a:endParaRPr lang="en-US" sz="3000" kern="1200"/>
        </a:p>
      </dsp:txBody>
      <dsp:txXfrm>
        <a:off x="6092527" y="779763"/>
        <a:ext cx="4337991" cy="26934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C41A12-59C8-4748-ABAB-2FCF0074CADE}">
      <dsp:nvSpPr>
        <dsp:cNvPr id="0" name=""/>
        <dsp:cNvSpPr/>
      </dsp:nvSpPr>
      <dsp:spPr>
        <a:xfrm>
          <a:off x="0" y="156816"/>
          <a:ext cx="5762564" cy="122104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GB" sz="2300" kern="1200"/>
            <a:t>a National Master Plan for Renewable Energy should be created, </a:t>
          </a:r>
          <a:endParaRPr lang="en-US" sz="2300" kern="1200"/>
        </a:p>
      </dsp:txBody>
      <dsp:txXfrm>
        <a:off x="59606" y="216422"/>
        <a:ext cx="5643352" cy="1101829"/>
      </dsp:txXfrm>
    </dsp:sp>
    <dsp:sp modelId="{6300CBAA-BAB1-4535-8173-A01519CA5E24}">
      <dsp:nvSpPr>
        <dsp:cNvPr id="0" name=""/>
        <dsp:cNvSpPr/>
      </dsp:nvSpPr>
      <dsp:spPr>
        <a:xfrm>
          <a:off x="0" y="1444098"/>
          <a:ext cx="5762564" cy="1221041"/>
        </a:xfrm>
        <a:prstGeom prst="roundRect">
          <a:avLst/>
        </a:prstGeom>
        <a:solidFill>
          <a:schemeClr val="accent2">
            <a:hueOff val="-1978932"/>
            <a:satOff val="0"/>
            <a:lumOff val="-80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GB" sz="2300" kern="1200"/>
            <a:t>Special Area Plans should be drawn up for each region, </a:t>
          </a:r>
          <a:endParaRPr lang="en-US" sz="2300" kern="1200"/>
        </a:p>
      </dsp:txBody>
      <dsp:txXfrm>
        <a:off x="59606" y="1503704"/>
        <a:ext cx="5643352" cy="1101829"/>
      </dsp:txXfrm>
    </dsp:sp>
    <dsp:sp modelId="{99D91B0C-278F-4CC2-932E-C3D3FE059713}">
      <dsp:nvSpPr>
        <dsp:cNvPr id="0" name=""/>
        <dsp:cNvSpPr/>
      </dsp:nvSpPr>
      <dsp:spPr>
        <a:xfrm>
          <a:off x="0" y="2731379"/>
          <a:ext cx="5762564" cy="1221041"/>
        </a:xfrm>
        <a:prstGeom prst="roundRect">
          <a:avLst/>
        </a:prstGeom>
        <a:solidFill>
          <a:schemeClr val="accent2">
            <a:hueOff val="-3957863"/>
            <a:satOff val="0"/>
            <a:lumOff val="-160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GB" sz="2300" kern="1200"/>
            <a:t>the impacts of wind farms already in place should be properly monitored, abide by the law and, going beyond biodiversity, </a:t>
          </a:r>
          <a:endParaRPr lang="en-US" sz="2300" kern="1200"/>
        </a:p>
      </dsp:txBody>
      <dsp:txXfrm>
        <a:off x="59606" y="2790985"/>
        <a:ext cx="5643352" cy="1101829"/>
      </dsp:txXfrm>
    </dsp:sp>
    <dsp:sp modelId="{A731EF65-E7DA-4C8E-AE52-C1B36712C5FA}">
      <dsp:nvSpPr>
        <dsp:cNvPr id="0" name=""/>
        <dsp:cNvSpPr/>
      </dsp:nvSpPr>
      <dsp:spPr>
        <a:xfrm>
          <a:off x="0" y="4018660"/>
          <a:ext cx="5762564" cy="1221041"/>
        </a:xfrm>
        <a:prstGeom prst="roundRect">
          <a:avLst/>
        </a:prstGeom>
        <a:solidFill>
          <a:schemeClr val="accent2">
            <a:hueOff val="-5936795"/>
            <a:satOff val="0"/>
            <a:lumOff val="-241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GB" sz="2300" kern="1200"/>
            <a:t>the planning system should take landscape into account. </a:t>
          </a:r>
          <a:endParaRPr lang="en-US" sz="2300" kern="1200"/>
        </a:p>
      </dsp:txBody>
      <dsp:txXfrm>
        <a:off x="59606" y="4078266"/>
        <a:ext cx="5643352" cy="110182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A3D030-A39C-4973-AD73-1A27C0B5341E}" type="datetimeFigureOut">
              <a:rPr lang="el-GR"/>
              <a:t>8/2/2022</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702997-237C-4CF3-86BC-FDA71E576FCB}" type="slidenum">
              <a:rPr lang="el-GR"/>
              <a:t>‹#›</a:t>
            </a:fld>
            <a:endParaRPr lang="el-GR"/>
          </a:p>
        </p:txBody>
      </p:sp>
    </p:spTree>
    <p:extLst>
      <p:ext uri="{BB962C8B-B14F-4D97-AF65-F5344CB8AC3E}">
        <p14:creationId xmlns:p14="http://schemas.microsoft.com/office/powerpoint/2010/main" val="3582102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sciencedirect.com/topics/earth-and-planetary-sciences/hydroelectric-power"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a:t>A </a:t>
            </a:r>
            <a:r>
              <a:rPr lang="en-US">
                <a:hlinkClick r:id="rId3"/>
              </a:rPr>
              <a:t>hydroelectric power</a:t>
            </a:r>
            <a:r>
              <a:rPr lang="en-US"/>
              <a:t> station consists of turbines that rely on a gravity flow of water from the dam to turn a turbine to generate electricity.</a:t>
            </a:r>
            <a:endParaRPr lang="el-GR"/>
          </a:p>
        </p:txBody>
      </p:sp>
      <p:sp>
        <p:nvSpPr>
          <p:cNvPr id="4" name="Θέση αριθμού διαφάνειας 3"/>
          <p:cNvSpPr>
            <a:spLocks noGrp="1"/>
          </p:cNvSpPr>
          <p:nvPr>
            <p:ph type="sldNum" sz="quarter" idx="5"/>
          </p:nvPr>
        </p:nvSpPr>
        <p:spPr/>
        <p:txBody>
          <a:bodyPr/>
          <a:lstStyle/>
          <a:p>
            <a:fld id="{4A702997-237C-4CF3-86BC-FDA71E576FCB}" type="slidenum">
              <a:rPr lang="el-GR"/>
              <a:t>3</a:t>
            </a:fld>
            <a:endParaRPr lang="el-GR"/>
          </a:p>
        </p:txBody>
      </p:sp>
    </p:spTree>
    <p:extLst>
      <p:ext uri="{BB962C8B-B14F-4D97-AF65-F5344CB8AC3E}">
        <p14:creationId xmlns:p14="http://schemas.microsoft.com/office/powerpoint/2010/main" val="183687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a:t>PPC owns and manages 15 significant Hydroelectric Power Plants in the rivers Nestos, </a:t>
            </a:r>
            <a:r>
              <a:rPr lang="en-US" err="1"/>
              <a:t>Aliakmonas</a:t>
            </a:r>
            <a:r>
              <a:rPr lang="en-US"/>
              <a:t>, </a:t>
            </a:r>
            <a:r>
              <a:rPr lang="en-US" err="1"/>
              <a:t>Edessaios</a:t>
            </a:r>
            <a:r>
              <a:rPr lang="en-US"/>
              <a:t>, </a:t>
            </a:r>
            <a:r>
              <a:rPr lang="en-US" err="1"/>
              <a:t>Aoos</a:t>
            </a:r>
            <a:r>
              <a:rPr lang="en-US"/>
              <a:t>, </a:t>
            </a:r>
            <a:r>
              <a:rPr lang="en-US" err="1"/>
              <a:t>Acheloos</a:t>
            </a:r>
            <a:r>
              <a:rPr lang="en-US"/>
              <a:t>, </a:t>
            </a:r>
            <a:r>
              <a:rPr lang="en-US" err="1"/>
              <a:t>Tavropos</a:t>
            </a:r>
            <a:r>
              <a:rPr lang="en-US"/>
              <a:t>, </a:t>
            </a:r>
            <a:r>
              <a:rPr lang="en-US" err="1"/>
              <a:t>Arachthos</a:t>
            </a:r>
            <a:r>
              <a:rPr lang="en-US"/>
              <a:t> and </a:t>
            </a:r>
            <a:r>
              <a:rPr lang="en-US" err="1"/>
              <a:t>Ladonas</a:t>
            </a:r>
            <a:r>
              <a:rPr lang="en-US"/>
              <a:t>.</a:t>
            </a:r>
            <a:endParaRPr lang="el-GR"/>
          </a:p>
        </p:txBody>
      </p:sp>
      <p:sp>
        <p:nvSpPr>
          <p:cNvPr id="4" name="Θέση αριθμού διαφάνειας 3"/>
          <p:cNvSpPr>
            <a:spLocks noGrp="1"/>
          </p:cNvSpPr>
          <p:nvPr>
            <p:ph type="sldNum" sz="quarter" idx="5"/>
          </p:nvPr>
        </p:nvSpPr>
        <p:spPr/>
        <p:txBody>
          <a:bodyPr/>
          <a:lstStyle/>
          <a:p>
            <a:fld id="{4A702997-237C-4CF3-86BC-FDA71E576FCB}" type="slidenum">
              <a:rPr lang="el-GR"/>
              <a:t>12</a:t>
            </a:fld>
            <a:endParaRPr lang="el-GR"/>
          </a:p>
        </p:txBody>
      </p:sp>
    </p:spTree>
    <p:extLst>
      <p:ext uri="{BB962C8B-B14F-4D97-AF65-F5344CB8AC3E}">
        <p14:creationId xmlns:p14="http://schemas.microsoft.com/office/powerpoint/2010/main" val="1831708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err="1"/>
              <a:t>After</a:t>
            </a:r>
            <a:r>
              <a:rPr lang="el-GR"/>
              <a:t> </a:t>
            </a:r>
            <a:r>
              <a:rPr lang="el-GR" err="1"/>
              <a:t>completion</a:t>
            </a:r>
            <a:r>
              <a:rPr lang="el-GR"/>
              <a:t> of the </a:t>
            </a:r>
            <a:r>
              <a:rPr lang="el-GR" err="1"/>
              <a:t>test</a:t>
            </a:r>
            <a:r>
              <a:rPr lang="el-GR"/>
              <a:t> </a:t>
            </a:r>
            <a:r>
              <a:rPr lang="el-GR" err="1"/>
              <a:t>program</a:t>
            </a:r>
            <a:r>
              <a:rPr lang="el-GR"/>
              <a:t> the HPP </a:t>
            </a:r>
            <a:r>
              <a:rPr lang="el-GR" err="1"/>
              <a:t>Ilarionas</a:t>
            </a:r>
            <a:r>
              <a:rPr lang="el-GR"/>
              <a:t> </a:t>
            </a:r>
            <a:r>
              <a:rPr lang="el-GR" err="1"/>
              <a:t>will</a:t>
            </a:r>
            <a:r>
              <a:rPr lang="el-GR"/>
              <a:t> </a:t>
            </a:r>
            <a:r>
              <a:rPr lang="el-GR" err="1"/>
              <a:t>annually</a:t>
            </a:r>
            <a:r>
              <a:rPr lang="el-GR"/>
              <a:t> </a:t>
            </a:r>
            <a:r>
              <a:rPr lang="el-GR" err="1"/>
              <a:t>produce</a:t>
            </a:r>
            <a:r>
              <a:rPr lang="el-GR"/>
              <a:t> </a:t>
            </a:r>
            <a:r>
              <a:rPr lang="el-GR" err="1"/>
              <a:t>approximately</a:t>
            </a:r>
            <a:r>
              <a:rPr lang="el-GR"/>
              <a:t> 330 </a:t>
            </a:r>
            <a:r>
              <a:rPr lang="el-GR" err="1"/>
              <a:t>GWh</a:t>
            </a:r>
            <a:r>
              <a:rPr lang="el-GR"/>
              <a:t> of </a:t>
            </a:r>
            <a:r>
              <a:rPr lang="el-GR" err="1"/>
              <a:t>electricity</a:t>
            </a:r>
            <a:r>
              <a:rPr lang="el-GR"/>
              <a:t> </a:t>
            </a:r>
            <a:r>
              <a:rPr lang="el-GR" err="1"/>
              <a:t>from</a:t>
            </a:r>
            <a:r>
              <a:rPr lang="el-GR"/>
              <a:t> </a:t>
            </a:r>
            <a:r>
              <a:rPr lang="el-GR" err="1"/>
              <a:t>clean</a:t>
            </a:r>
            <a:r>
              <a:rPr lang="el-GR"/>
              <a:t> </a:t>
            </a:r>
            <a:r>
              <a:rPr lang="el-GR" err="1"/>
              <a:t>renewable</a:t>
            </a:r>
            <a:r>
              <a:rPr lang="el-GR"/>
              <a:t> </a:t>
            </a:r>
            <a:r>
              <a:rPr lang="el-GR" err="1"/>
              <a:t>resources</a:t>
            </a:r>
            <a:r>
              <a:rPr lang="el-GR"/>
              <a:t>, </a:t>
            </a:r>
            <a:r>
              <a:rPr lang="el-GR" err="1"/>
              <a:t>contributing</a:t>
            </a:r>
            <a:r>
              <a:rPr lang="el-GR"/>
              <a:t> </a:t>
            </a:r>
            <a:r>
              <a:rPr lang="el-GR" err="1"/>
              <a:t>to</a:t>
            </a:r>
            <a:r>
              <a:rPr lang="el-GR"/>
              <a:t> the </a:t>
            </a:r>
            <a:r>
              <a:rPr lang="el-GR" err="1"/>
              <a:t>optimal</a:t>
            </a:r>
            <a:r>
              <a:rPr lang="el-GR"/>
              <a:t> </a:t>
            </a:r>
            <a:r>
              <a:rPr lang="el-GR" err="1"/>
              <a:t>utilization</a:t>
            </a:r>
            <a:r>
              <a:rPr lang="el-GR"/>
              <a:t> of </a:t>
            </a:r>
            <a:r>
              <a:rPr lang="el-GR" err="1"/>
              <a:t>multiple</a:t>
            </a:r>
            <a:r>
              <a:rPr lang="el-GR"/>
              <a:t> </a:t>
            </a:r>
            <a:r>
              <a:rPr lang="el-GR" err="1"/>
              <a:t>hydrodynamic</a:t>
            </a:r>
            <a:r>
              <a:rPr lang="el-GR"/>
              <a:t> of </a:t>
            </a:r>
            <a:r>
              <a:rPr lang="el-GR" err="1"/>
              <a:t>river</a:t>
            </a:r>
            <a:r>
              <a:rPr lang="el-GR"/>
              <a:t> </a:t>
            </a:r>
            <a:r>
              <a:rPr lang="el-GR" err="1"/>
              <a:t>Aliakmonas</a:t>
            </a:r>
            <a:r>
              <a:rPr lang="el-GR"/>
              <a:t>.</a:t>
            </a:r>
            <a:endParaRPr lang="en-US"/>
          </a:p>
        </p:txBody>
      </p:sp>
      <p:sp>
        <p:nvSpPr>
          <p:cNvPr id="4" name="Θέση αριθμού διαφάνειας 3"/>
          <p:cNvSpPr>
            <a:spLocks noGrp="1"/>
          </p:cNvSpPr>
          <p:nvPr>
            <p:ph type="sldNum" sz="quarter" idx="5"/>
          </p:nvPr>
        </p:nvSpPr>
        <p:spPr/>
        <p:txBody>
          <a:bodyPr/>
          <a:lstStyle/>
          <a:p>
            <a:fld id="{4A702997-237C-4CF3-86BC-FDA71E576FCB}" type="slidenum">
              <a:rPr lang="el-GR"/>
              <a:t>13</a:t>
            </a:fld>
            <a:endParaRPr lang="el-GR"/>
          </a:p>
        </p:txBody>
      </p:sp>
    </p:spTree>
    <p:extLst>
      <p:ext uri="{BB962C8B-B14F-4D97-AF65-F5344CB8AC3E}">
        <p14:creationId xmlns:p14="http://schemas.microsoft.com/office/powerpoint/2010/main" val="16232053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just"/>
            <a:r>
              <a:rPr lang="el-GR" err="1"/>
              <a:t>Based</a:t>
            </a:r>
            <a:r>
              <a:rPr lang="el-GR"/>
              <a:t> on PPC </a:t>
            </a:r>
            <a:r>
              <a:rPr lang="el-GR" err="1"/>
              <a:t>Renewables</a:t>
            </a:r>
            <a:r>
              <a:rPr lang="el-GR"/>
              <a:t> </a:t>
            </a:r>
            <a:r>
              <a:rPr lang="el-GR" err="1"/>
              <a:t>Business</a:t>
            </a:r>
            <a:r>
              <a:rPr lang="el-GR"/>
              <a:t> </a:t>
            </a:r>
            <a:r>
              <a:rPr lang="el-GR" err="1"/>
              <a:t>Plan</a:t>
            </a:r>
            <a:r>
              <a:rPr lang="el-GR"/>
              <a:t> and </a:t>
            </a:r>
            <a:r>
              <a:rPr lang="el-GR" err="1"/>
              <a:t>with</a:t>
            </a:r>
            <a:r>
              <a:rPr lang="el-GR"/>
              <a:t> the </a:t>
            </a:r>
            <a:r>
              <a:rPr lang="el-GR" err="1"/>
              <a:t>appropriate</a:t>
            </a:r>
            <a:r>
              <a:rPr lang="el-GR"/>
              <a:t> </a:t>
            </a:r>
            <a:r>
              <a:rPr lang="el-GR" err="1"/>
              <a:t>actions</a:t>
            </a:r>
            <a:r>
              <a:rPr lang="el-GR"/>
              <a:t> </a:t>
            </a:r>
            <a:r>
              <a:rPr lang="el-GR" err="1"/>
              <a:t>that</a:t>
            </a:r>
            <a:r>
              <a:rPr lang="el-GR"/>
              <a:t> </a:t>
            </a:r>
            <a:r>
              <a:rPr lang="el-GR" err="1"/>
              <a:t>are</a:t>
            </a:r>
            <a:r>
              <a:rPr lang="el-GR"/>
              <a:t> </a:t>
            </a:r>
            <a:r>
              <a:rPr lang="el-GR" err="1"/>
              <a:t>launched</a:t>
            </a:r>
            <a:r>
              <a:rPr lang="el-GR"/>
              <a:t> in </a:t>
            </a:r>
            <a:r>
              <a:rPr lang="el-GR" err="1"/>
              <a:t>all</a:t>
            </a:r>
            <a:r>
              <a:rPr lang="el-GR"/>
              <a:t> </a:t>
            </a:r>
            <a:r>
              <a:rPr lang="el-GR" err="1"/>
              <a:t>stages</a:t>
            </a:r>
            <a:r>
              <a:rPr lang="el-GR"/>
              <a:t> of </a:t>
            </a:r>
            <a:r>
              <a:rPr lang="el-GR" err="1"/>
              <a:t>generation</a:t>
            </a:r>
            <a:r>
              <a:rPr lang="el-GR"/>
              <a:t>, </a:t>
            </a:r>
            <a:r>
              <a:rPr lang="el-GR" err="1"/>
              <a:t>not</a:t>
            </a:r>
            <a:r>
              <a:rPr lang="el-GR"/>
              <a:t> </a:t>
            </a:r>
            <a:r>
              <a:rPr lang="el-GR" err="1"/>
              <a:t>only</a:t>
            </a:r>
            <a:r>
              <a:rPr lang="el-GR"/>
              <a:t> the </a:t>
            </a:r>
            <a:r>
              <a:rPr lang="el-GR" err="1"/>
              <a:t>installed</a:t>
            </a:r>
            <a:r>
              <a:rPr lang="el-GR"/>
              <a:t> </a:t>
            </a:r>
            <a:r>
              <a:rPr lang="el-GR" err="1"/>
              <a:t>capacity</a:t>
            </a:r>
            <a:r>
              <a:rPr lang="el-GR"/>
              <a:t> </a:t>
            </a:r>
            <a:r>
              <a:rPr lang="el-GR" err="1"/>
              <a:t>but</a:t>
            </a:r>
            <a:r>
              <a:rPr lang="el-GR"/>
              <a:t> </a:t>
            </a:r>
            <a:r>
              <a:rPr lang="el-GR" err="1"/>
              <a:t>also</a:t>
            </a:r>
            <a:r>
              <a:rPr lang="el-GR"/>
              <a:t> </a:t>
            </a:r>
            <a:r>
              <a:rPr lang="el-GR" err="1"/>
              <a:t>its</a:t>
            </a:r>
            <a:r>
              <a:rPr lang="el-GR"/>
              <a:t> </a:t>
            </a:r>
            <a:r>
              <a:rPr lang="el-GR" err="1"/>
              <a:t>market</a:t>
            </a:r>
            <a:r>
              <a:rPr lang="el-GR"/>
              <a:t> </a:t>
            </a:r>
            <a:r>
              <a:rPr lang="el-GR" err="1"/>
              <a:t>share</a:t>
            </a:r>
            <a:r>
              <a:rPr lang="el-GR"/>
              <a:t> </a:t>
            </a:r>
            <a:r>
              <a:rPr lang="el-GR" err="1"/>
              <a:t>is</a:t>
            </a:r>
            <a:r>
              <a:rPr lang="el-GR"/>
              <a:t> </a:t>
            </a:r>
            <a:r>
              <a:rPr lang="el-GR" err="1"/>
              <a:t>expected</a:t>
            </a:r>
            <a:r>
              <a:rPr lang="el-GR"/>
              <a:t> </a:t>
            </a:r>
            <a:r>
              <a:rPr lang="el-GR" err="1"/>
              <a:t>to</a:t>
            </a:r>
            <a:r>
              <a:rPr lang="el-GR"/>
              <a:t> </a:t>
            </a:r>
            <a:r>
              <a:rPr lang="el-GR" err="1"/>
              <a:t>be</a:t>
            </a:r>
            <a:r>
              <a:rPr lang="el-GR"/>
              <a:t> </a:t>
            </a:r>
            <a:r>
              <a:rPr lang="el-GR" err="1"/>
              <a:t>increased</a:t>
            </a:r>
            <a:r>
              <a:rPr lang="el-GR"/>
              <a:t> </a:t>
            </a:r>
            <a:r>
              <a:rPr lang="el-GR" err="1"/>
              <a:t>significantly</a:t>
            </a:r>
            <a:r>
              <a:rPr lang="el-GR"/>
              <a:t> </a:t>
            </a:r>
            <a:r>
              <a:rPr lang="el-GR" err="1"/>
              <a:t>within</a:t>
            </a:r>
            <a:r>
              <a:rPr lang="el-GR"/>
              <a:t> the </a:t>
            </a:r>
            <a:r>
              <a:rPr lang="el-GR" err="1"/>
              <a:t>next</a:t>
            </a:r>
            <a:r>
              <a:rPr lang="el-GR"/>
              <a:t> </a:t>
            </a:r>
            <a:r>
              <a:rPr lang="el-GR" err="1"/>
              <a:t>years</a:t>
            </a:r>
            <a:r>
              <a:rPr lang="el-GR"/>
              <a:t>.</a:t>
            </a:r>
            <a:r>
              <a:rPr lang="el-GR">
                <a:cs typeface="+mn-lt"/>
              </a:rPr>
              <a:t/>
            </a:r>
            <a:br>
              <a:rPr lang="el-GR">
                <a:cs typeface="+mn-lt"/>
              </a:rPr>
            </a:br>
            <a:r>
              <a:rPr lang="el-GR"/>
              <a:t>PPCR </a:t>
            </a:r>
            <a:r>
              <a:rPr lang="el-GR" err="1"/>
              <a:t>manufactures</a:t>
            </a:r>
            <a:r>
              <a:rPr lang="el-GR"/>
              <a:t> the </a:t>
            </a:r>
            <a:r>
              <a:rPr lang="el-GR" err="1"/>
              <a:t>Hybrid</a:t>
            </a:r>
            <a:r>
              <a:rPr lang="el-GR"/>
              <a:t> Energy Project </a:t>
            </a:r>
            <a:r>
              <a:rPr lang="el-GR" err="1"/>
              <a:t>at</a:t>
            </a:r>
            <a:r>
              <a:rPr lang="el-GR"/>
              <a:t> </a:t>
            </a:r>
            <a:r>
              <a:rPr lang="el-GR" err="1"/>
              <a:t>Ikaria</a:t>
            </a:r>
            <a:r>
              <a:rPr lang="el-GR"/>
              <a:t> </a:t>
            </a:r>
            <a:r>
              <a:rPr lang="el-GR" err="1"/>
              <a:t>which</a:t>
            </a:r>
            <a:r>
              <a:rPr lang="el-GR"/>
              <a:t> </a:t>
            </a:r>
            <a:r>
              <a:rPr lang="el-GR" err="1"/>
              <a:t>is</a:t>
            </a:r>
            <a:r>
              <a:rPr lang="el-GR"/>
              <a:t> the </a:t>
            </a:r>
            <a:r>
              <a:rPr lang="el-GR" err="1"/>
              <a:t>first</a:t>
            </a:r>
            <a:r>
              <a:rPr lang="el-GR"/>
              <a:t> of </a:t>
            </a:r>
            <a:r>
              <a:rPr lang="el-GR" err="1"/>
              <a:t>its</a:t>
            </a:r>
            <a:r>
              <a:rPr lang="el-GR"/>
              <a:t> </a:t>
            </a:r>
            <a:r>
              <a:rPr lang="el-GR" err="1"/>
              <a:t>kind</a:t>
            </a:r>
            <a:r>
              <a:rPr lang="el-GR"/>
              <a:t> in Europe.</a:t>
            </a:r>
          </a:p>
          <a:p>
            <a:pPr algn="just"/>
            <a:endParaRPr lang="el-GR"/>
          </a:p>
          <a:p>
            <a:endParaRPr lang="en-US">
              <a:cs typeface="Calibri"/>
            </a:endParaRPr>
          </a:p>
        </p:txBody>
      </p:sp>
      <p:sp>
        <p:nvSpPr>
          <p:cNvPr id="4" name="Θέση αριθμού διαφάνειας 3"/>
          <p:cNvSpPr>
            <a:spLocks noGrp="1"/>
          </p:cNvSpPr>
          <p:nvPr>
            <p:ph type="sldNum" sz="quarter" idx="5"/>
          </p:nvPr>
        </p:nvSpPr>
        <p:spPr/>
        <p:txBody>
          <a:bodyPr/>
          <a:lstStyle/>
          <a:p>
            <a:fld id="{4A702997-237C-4CF3-86BC-FDA71E576FCB}" type="slidenum">
              <a:rPr lang="el-GR"/>
              <a:t>14</a:t>
            </a:fld>
            <a:endParaRPr lang="el-GR"/>
          </a:p>
        </p:txBody>
      </p:sp>
    </p:spTree>
    <p:extLst>
      <p:ext uri="{BB962C8B-B14F-4D97-AF65-F5344CB8AC3E}">
        <p14:creationId xmlns:p14="http://schemas.microsoft.com/office/powerpoint/2010/main" val="1682343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The project is a pumped storage hybrid energy project that combines wind and hydraulic energy.</a:t>
            </a:r>
            <a:endParaRPr lang="el-GR" dirty="0"/>
          </a:p>
          <a:p>
            <a:r>
              <a:rPr lang="en-US" dirty="0"/>
              <a:t>Following in the footsteps of nature, using the Water (</a:t>
            </a:r>
            <a:r>
              <a:rPr lang="en-US" dirty="0" err="1"/>
              <a:t>greek</a:t>
            </a:r>
            <a:r>
              <a:rPr lang="en-US" dirty="0"/>
              <a:t> “Nero”) and Air (Greek: “Aeras”) cycle, a pioneering energy project, at national and European level, was created on the island of Ikaria and was named : </a:t>
            </a:r>
            <a:r>
              <a:rPr lang="en-US" b="1" dirty="0" err="1"/>
              <a:t>Naeras</a:t>
            </a:r>
            <a:r>
              <a:rPr lang="en-US" b="1" dirty="0"/>
              <a:t>.</a:t>
            </a:r>
            <a:endParaRPr lang="el-GR" dirty="0"/>
          </a:p>
          <a:p>
            <a:r>
              <a:rPr lang="en-US" dirty="0"/>
              <a:t>“</a:t>
            </a:r>
            <a:r>
              <a:rPr lang="en-US" dirty="0" err="1"/>
              <a:t>Naeras</a:t>
            </a:r>
            <a:r>
              <a:rPr lang="en-US" dirty="0"/>
              <a:t>” in Ikaria island, is one of only two hybrid energy projects in Europe that combine wind and hydraulic power.</a:t>
            </a:r>
            <a:endParaRPr lang="el-GR" dirty="0"/>
          </a:p>
          <a:p>
            <a:endParaRPr lang="en-US" dirty="0">
              <a:cs typeface="Calibri"/>
            </a:endParaRPr>
          </a:p>
        </p:txBody>
      </p:sp>
      <p:sp>
        <p:nvSpPr>
          <p:cNvPr id="4" name="Θέση αριθμού διαφάνειας 3"/>
          <p:cNvSpPr>
            <a:spLocks noGrp="1"/>
          </p:cNvSpPr>
          <p:nvPr>
            <p:ph type="sldNum" sz="quarter" idx="5"/>
          </p:nvPr>
        </p:nvSpPr>
        <p:spPr/>
        <p:txBody>
          <a:bodyPr/>
          <a:lstStyle/>
          <a:p>
            <a:fld id="{4A702997-237C-4CF3-86BC-FDA71E576FCB}" type="slidenum">
              <a:rPr lang="el-GR"/>
              <a:t>15</a:t>
            </a:fld>
            <a:endParaRPr lang="el-GR"/>
          </a:p>
        </p:txBody>
      </p:sp>
    </p:spTree>
    <p:extLst>
      <p:ext uri="{BB962C8B-B14F-4D97-AF65-F5344CB8AC3E}">
        <p14:creationId xmlns:p14="http://schemas.microsoft.com/office/powerpoint/2010/main" val="3249692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The main objective of the project is to increase the penetration of Renewable Energy Sources (RES) into the Ikaria Electricity Network and to reduce the quantity of conventional fuel oil used at the Local Production Station in Agios </a:t>
            </a:r>
            <a:r>
              <a:rPr lang="en-US" dirty="0" err="1"/>
              <a:t>Kirikos</a:t>
            </a:r>
            <a:r>
              <a:rPr lang="en-US" dirty="0"/>
              <a:t> to produce energy, thus reducing substantially the carbon footprint of this iconic Aegean island.</a:t>
            </a:r>
            <a:endParaRPr lang="el-GR" dirty="0"/>
          </a:p>
        </p:txBody>
      </p:sp>
      <p:sp>
        <p:nvSpPr>
          <p:cNvPr id="4" name="Θέση αριθμού διαφάνειας 3"/>
          <p:cNvSpPr>
            <a:spLocks noGrp="1"/>
          </p:cNvSpPr>
          <p:nvPr>
            <p:ph type="sldNum" sz="quarter" idx="5"/>
          </p:nvPr>
        </p:nvSpPr>
        <p:spPr/>
        <p:txBody>
          <a:bodyPr/>
          <a:lstStyle/>
          <a:p>
            <a:fld id="{4A702997-237C-4CF3-86BC-FDA71E576FCB}" type="slidenum">
              <a:rPr lang="el-GR"/>
              <a:t>16</a:t>
            </a:fld>
            <a:endParaRPr lang="el-GR"/>
          </a:p>
        </p:txBody>
      </p:sp>
    </p:spTree>
    <p:extLst>
      <p:ext uri="{BB962C8B-B14F-4D97-AF65-F5344CB8AC3E}">
        <p14:creationId xmlns:p14="http://schemas.microsoft.com/office/powerpoint/2010/main" val="1229525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just"/>
            <a:endParaRPr lang="el-GR"/>
          </a:p>
          <a:p>
            <a:pPr algn="just"/>
            <a:r>
              <a:rPr lang="el-GR"/>
              <a:t>The PPC </a:t>
            </a:r>
            <a:r>
              <a:rPr lang="el-GR" err="1"/>
              <a:t>Renewables</a:t>
            </a:r>
            <a:r>
              <a:rPr lang="el-GR"/>
              <a:t>, PPCR, </a:t>
            </a:r>
            <a:r>
              <a:rPr lang="el-GR" err="1"/>
              <a:t>Operates</a:t>
            </a:r>
            <a:r>
              <a:rPr lang="el-GR"/>
              <a:t> 17 </a:t>
            </a:r>
            <a:r>
              <a:rPr lang="el-GR" err="1"/>
              <a:t>small</a:t>
            </a:r>
            <a:r>
              <a:rPr lang="el-GR"/>
              <a:t> </a:t>
            </a:r>
            <a:r>
              <a:rPr lang="el-GR" err="1"/>
              <a:t>hydro</a:t>
            </a:r>
            <a:r>
              <a:rPr lang="el-GR"/>
              <a:t> </a:t>
            </a:r>
            <a:r>
              <a:rPr lang="el-GR" err="1"/>
              <a:t>power</a:t>
            </a:r>
            <a:r>
              <a:rPr lang="el-GR"/>
              <a:t> </a:t>
            </a:r>
            <a:r>
              <a:rPr lang="el-GR" err="1"/>
              <a:t>stations</a:t>
            </a:r>
            <a:r>
              <a:rPr lang="el-GR"/>
              <a:t> </a:t>
            </a:r>
            <a:r>
              <a:rPr lang="el-GR" err="1"/>
              <a:t>with</a:t>
            </a:r>
            <a:r>
              <a:rPr lang="el-GR"/>
              <a:t> a </a:t>
            </a:r>
            <a:r>
              <a:rPr lang="el-GR" err="1"/>
              <a:t>total</a:t>
            </a:r>
            <a:r>
              <a:rPr lang="el-GR"/>
              <a:t> </a:t>
            </a:r>
            <a:r>
              <a:rPr lang="el-GR" err="1"/>
              <a:t>installed</a:t>
            </a:r>
            <a:r>
              <a:rPr lang="el-GR"/>
              <a:t> </a:t>
            </a:r>
            <a:r>
              <a:rPr lang="el-GR" err="1"/>
              <a:t>capacity</a:t>
            </a:r>
            <a:r>
              <a:rPr lang="el-GR"/>
              <a:t> of 65,35 MW</a:t>
            </a:r>
            <a:endParaRPr lang="el-GR">
              <a:cs typeface="Calibri"/>
            </a:endParaRPr>
          </a:p>
          <a:p>
            <a:endParaRPr lang="en-US">
              <a:cs typeface="Calibri"/>
            </a:endParaRPr>
          </a:p>
        </p:txBody>
      </p:sp>
      <p:sp>
        <p:nvSpPr>
          <p:cNvPr id="4" name="Θέση αριθμού διαφάνειας 3"/>
          <p:cNvSpPr>
            <a:spLocks noGrp="1"/>
          </p:cNvSpPr>
          <p:nvPr>
            <p:ph type="sldNum" sz="quarter" idx="5"/>
          </p:nvPr>
        </p:nvSpPr>
        <p:spPr/>
        <p:txBody>
          <a:bodyPr/>
          <a:lstStyle/>
          <a:p>
            <a:fld id="{4A702997-237C-4CF3-86BC-FDA71E576FCB}" type="slidenum">
              <a:rPr lang="el-GR"/>
              <a:t>17</a:t>
            </a:fld>
            <a:endParaRPr lang="el-GR"/>
          </a:p>
        </p:txBody>
      </p:sp>
    </p:spTree>
    <p:extLst>
      <p:ext uri="{BB962C8B-B14F-4D97-AF65-F5344CB8AC3E}">
        <p14:creationId xmlns:p14="http://schemas.microsoft.com/office/powerpoint/2010/main" val="3238949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a:t>The water can be either released to the river downstream of the dam or pumped back into the reservoir and reused.</a:t>
            </a:r>
            <a:endParaRPr lang="el-GR"/>
          </a:p>
        </p:txBody>
      </p:sp>
      <p:sp>
        <p:nvSpPr>
          <p:cNvPr id="4" name="Θέση αριθμού διαφάνειας 3"/>
          <p:cNvSpPr>
            <a:spLocks noGrp="1"/>
          </p:cNvSpPr>
          <p:nvPr>
            <p:ph type="sldNum" sz="quarter" idx="5"/>
          </p:nvPr>
        </p:nvSpPr>
        <p:spPr/>
        <p:txBody>
          <a:bodyPr/>
          <a:lstStyle/>
          <a:p>
            <a:fld id="{4A702997-237C-4CF3-86BC-FDA71E576FCB}" type="slidenum">
              <a:rPr lang="el-GR"/>
              <a:t>4</a:t>
            </a:fld>
            <a:endParaRPr lang="el-GR"/>
          </a:p>
        </p:txBody>
      </p:sp>
    </p:spTree>
    <p:extLst>
      <p:ext uri="{BB962C8B-B14F-4D97-AF65-F5344CB8AC3E}">
        <p14:creationId xmlns:p14="http://schemas.microsoft.com/office/powerpoint/2010/main" val="848100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err="1"/>
              <a:t>There</a:t>
            </a:r>
            <a:r>
              <a:rPr lang="el-GR"/>
              <a:t> </a:t>
            </a:r>
            <a:r>
              <a:rPr lang="el-GR" err="1"/>
              <a:t>are</a:t>
            </a:r>
            <a:r>
              <a:rPr lang="el-GR"/>
              <a:t> </a:t>
            </a:r>
            <a:r>
              <a:rPr lang="el-GR" err="1"/>
              <a:t>three</a:t>
            </a:r>
            <a:r>
              <a:rPr lang="el-GR"/>
              <a:t> </a:t>
            </a:r>
            <a:r>
              <a:rPr lang="el-GR" err="1"/>
              <a:t>types</a:t>
            </a:r>
            <a:r>
              <a:rPr lang="el-GR"/>
              <a:t> of </a:t>
            </a:r>
            <a:r>
              <a:rPr lang="el-GR" err="1"/>
              <a:t>hydropower</a:t>
            </a:r>
            <a:r>
              <a:rPr lang="el-GR"/>
              <a:t> </a:t>
            </a:r>
            <a:r>
              <a:rPr lang="el-GR" err="1"/>
              <a:t>facilities</a:t>
            </a:r>
            <a:r>
              <a:rPr lang="el-GR"/>
              <a:t>: </a:t>
            </a:r>
            <a:r>
              <a:rPr lang="el-GR" err="1"/>
              <a:t>impoundment</a:t>
            </a:r>
            <a:r>
              <a:rPr lang="el-GR"/>
              <a:t>, </a:t>
            </a:r>
            <a:r>
              <a:rPr lang="el-GR" err="1"/>
              <a:t>diversion</a:t>
            </a:r>
            <a:r>
              <a:rPr lang="el-GR"/>
              <a:t>, and </a:t>
            </a:r>
            <a:r>
              <a:rPr lang="el-GR" err="1"/>
              <a:t>pumped</a:t>
            </a:r>
            <a:r>
              <a:rPr lang="el-GR"/>
              <a:t> </a:t>
            </a:r>
            <a:r>
              <a:rPr lang="el-GR" err="1"/>
              <a:t>storage</a:t>
            </a:r>
            <a:r>
              <a:rPr lang="el-GR"/>
              <a:t>. </a:t>
            </a:r>
            <a:r>
              <a:rPr lang="el-GR" err="1"/>
              <a:t>Some</a:t>
            </a:r>
            <a:r>
              <a:rPr lang="el-GR"/>
              <a:t> </a:t>
            </a:r>
            <a:r>
              <a:rPr lang="el-GR" err="1"/>
              <a:t>hydropower</a:t>
            </a:r>
            <a:r>
              <a:rPr lang="el-GR"/>
              <a:t> </a:t>
            </a:r>
            <a:r>
              <a:rPr lang="el-GR" err="1"/>
              <a:t>plants</a:t>
            </a:r>
            <a:r>
              <a:rPr lang="el-GR"/>
              <a:t> </a:t>
            </a:r>
            <a:r>
              <a:rPr lang="el-GR" err="1"/>
              <a:t>use</a:t>
            </a:r>
            <a:r>
              <a:rPr lang="el-GR"/>
              <a:t> </a:t>
            </a:r>
            <a:r>
              <a:rPr lang="el-GR" err="1"/>
              <a:t>dams</a:t>
            </a:r>
            <a:r>
              <a:rPr lang="el-GR"/>
              <a:t> and </a:t>
            </a:r>
            <a:r>
              <a:rPr lang="el-GR" err="1"/>
              <a:t>some</a:t>
            </a:r>
            <a:r>
              <a:rPr lang="el-GR"/>
              <a:t> </a:t>
            </a:r>
            <a:r>
              <a:rPr lang="el-GR" err="1"/>
              <a:t>do</a:t>
            </a:r>
            <a:r>
              <a:rPr lang="el-GR"/>
              <a:t> </a:t>
            </a:r>
            <a:r>
              <a:rPr lang="el-GR" err="1"/>
              <a:t>not</a:t>
            </a:r>
            <a:r>
              <a:rPr lang="el-GR"/>
              <a:t>.</a:t>
            </a:r>
            <a:endParaRPr lang="en-US"/>
          </a:p>
        </p:txBody>
      </p:sp>
      <p:sp>
        <p:nvSpPr>
          <p:cNvPr id="4" name="Θέση αριθμού διαφάνειας 3"/>
          <p:cNvSpPr>
            <a:spLocks noGrp="1"/>
          </p:cNvSpPr>
          <p:nvPr>
            <p:ph type="sldNum" sz="quarter" idx="5"/>
          </p:nvPr>
        </p:nvSpPr>
        <p:spPr/>
        <p:txBody>
          <a:bodyPr/>
          <a:lstStyle/>
          <a:p>
            <a:fld id="{4A702997-237C-4CF3-86BC-FDA71E576FCB}" type="slidenum">
              <a:rPr lang="el-GR"/>
              <a:t>5</a:t>
            </a:fld>
            <a:endParaRPr lang="el-GR"/>
          </a:p>
        </p:txBody>
      </p:sp>
    </p:spTree>
    <p:extLst>
      <p:ext uri="{BB962C8B-B14F-4D97-AF65-F5344CB8AC3E}">
        <p14:creationId xmlns:p14="http://schemas.microsoft.com/office/powerpoint/2010/main" val="3992965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a:t>Generally, hydroelectric dams are built specifically for electricity generation and are not used for drinking or irrigation water.</a:t>
            </a:r>
            <a:endParaRPr lang="el-GR"/>
          </a:p>
        </p:txBody>
      </p:sp>
      <p:sp>
        <p:nvSpPr>
          <p:cNvPr id="4" name="Θέση αριθμού διαφάνειας 3"/>
          <p:cNvSpPr>
            <a:spLocks noGrp="1"/>
          </p:cNvSpPr>
          <p:nvPr>
            <p:ph type="sldNum" sz="quarter" idx="5"/>
          </p:nvPr>
        </p:nvSpPr>
        <p:spPr/>
        <p:txBody>
          <a:bodyPr/>
          <a:lstStyle/>
          <a:p>
            <a:fld id="{4A702997-237C-4CF3-86BC-FDA71E576FCB}" type="slidenum">
              <a:rPr lang="el-GR"/>
              <a:t>6</a:t>
            </a:fld>
            <a:endParaRPr lang="el-GR"/>
          </a:p>
        </p:txBody>
      </p:sp>
    </p:spTree>
    <p:extLst>
      <p:ext uri="{BB962C8B-B14F-4D97-AF65-F5344CB8AC3E}">
        <p14:creationId xmlns:p14="http://schemas.microsoft.com/office/powerpoint/2010/main" val="1095130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cap="all">
              <a:cs typeface="Calibri"/>
            </a:endParaRPr>
          </a:p>
          <a:p>
            <a:r>
              <a:rPr lang="en-US"/>
              <a:t>The most common type of hydroelectric power plant is an impoundment facility. An impoundment facility, typically a large hydropower system, uses a dam to store river water in a reservoir. Water released from the reservoir flows through a turbine, spinning it, which in turn activates a generator to produce electricity. The water may be released to meet changing electricity needs or other needs, such as flood control, recreation, fish passage, and other environmental and water quality needs.</a:t>
            </a:r>
            <a:endParaRPr lang="en-US">
              <a:cs typeface="Calibri"/>
            </a:endParaRPr>
          </a:p>
        </p:txBody>
      </p:sp>
      <p:sp>
        <p:nvSpPr>
          <p:cNvPr id="4" name="Θέση αριθμού διαφάνειας 3"/>
          <p:cNvSpPr>
            <a:spLocks noGrp="1"/>
          </p:cNvSpPr>
          <p:nvPr>
            <p:ph type="sldNum" sz="quarter" idx="5"/>
          </p:nvPr>
        </p:nvSpPr>
        <p:spPr/>
        <p:txBody>
          <a:bodyPr/>
          <a:lstStyle/>
          <a:p>
            <a:fld id="{4A702997-237C-4CF3-86BC-FDA71E576FCB}" type="slidenum">
              <a:rPr lang="el-GR"/>
              <a:t>7</a:t>
            </a:fld>
            <a:endParaRPr lang="el-GR"/>
          </a:p>
        </p:txBody>
      </p:sp>
    </p:spTree>
    <p:extLst>
      <p:ext uri="{BB962C8B-B14F-4D97-AF65-F5344CB8AC3E}">
        <p14:creationId xmlns:p14="http://schemas.microsoft.com/office/powerpoint/2010/main" val="2104810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a:t>PPC is the first corporation in Greece that activates in the field of Renewable Energy Sources (R.E.S.) since 1982.</a:t>
            </a:r>
            <a:endParaRPr lang="el-GR"/>
          </a:p>
        </p:txBody>
      </p:sp>
      <p:sp>
        <p:nvSpPr>
          <p:cNvPr id="4" name="Θέση αριθμού διαφάνειας 3"/>
          <p:cNvSpPr>
            <a:spLocks noGrp="1"/>
          </p:cNvSpPr>
          <p:nvPr>
            <p:ph type="sldNum" sz="quarter" idx="5"/>
          </p:nvPr>
        </p:nvSpPr>
        <p:spPr/>
        <p:txBody>
          <a:bodyPr/>
          <a:lstStyle/>
          <a:p>
            <a:fld id="{4A702997-237C-4CF3-86BC-FDA71E576FCB}" type="slidenum">
              <a:rPr lang="el-GR"/>
              <a:t>8</a:t>
            </a:fld>
            <a:endParaRPr lang="el-GR"/>
          </a:p>
        </p:txBody>
      </p:sp>
    </p:spTree>
    <p:extLst>
      <p:ext uri="{BB962C8B-B14F-4D97-AF65-F5344CB8AC3E}">
        <p14:creationId xmlns:p14="http://schemas.microsoft.com/office/powerpoint/2010/main" val="2471464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err="1"/>
              <a:t>PPC’s</a:t>
            </a:r>
            <a:r>
              <a:rPr lang="el-GR"/>
              <a:t> </a:t>
            </a:r>
            <a:r>
              <a:rPr lang="el-GR" err="1"/>
              <a:t>environmental</a:t>
            </a:r>
            <a:r>
              <a:rPr lang="el-GR"/>
              <a:t> </a:t>
            </a:r>
            <a:r>
              <a:rPr lang="el-GR" err="1"/>
              <a:t>strategy</a:t>
            </a:r>
            <a:r>
              <a:rPr lang="el-GR"/>
              <a:t> </a:t>
            </a:r>
            <a:r>
              <a:rPr lang="el-GR" err="1"/>
              <a:t>includes</a:t>
            </a:r>
            <a:r>
              <a:rPr lang="el-GR"/>
              <a:t> the </a:t>
            </a:r>
            <a:r>
              <a:rPr lang="el-GR" err="1"/>
              <a:t>development</a:t>
            </a:r>
            <a:r>
              <a:rPr lang="el-GR"/>
              <a:t> of </a:t>
            </a:r>
            <a:r>
              <a:rPr lang="el-GR" err="1"/>
              <a:t>low</a:t>
            </a:r>
            <a:r>
              <a:rPr lang="el-GR"/>
              <a:t> </a:t>
            </a:r>
            <a:r>
              <a:rPr lang="el-GR" err="1"/>
              <a:t>greenhouse</a:t>
            </a:r>
            <a:r>
              <a:rPr lang="el-GR"/>
              <a:t> </a:t>
            </a:r>
            <a:r>
              <a:rPr lang="el-GR" err="1"/>
              <a:t>gas</a:t>
            </a:r>
            <a:r>
              <a:rPr lang="el-GR"/>
              <a:t> </a:t>
            </a:r>
            <a:r>
              <a:rPr lang="el-GR" err="1"/>
              <a:t>emissions</a:t>
            </a:r>
            <a:r>
              <a:rPr lang="el-GR"/>
              <a:t> </a:t>
            </a:r>
            <a:r>
              <a:rPr lang="el-GR" err="1"/>
              <a:t>technologies</a:t>
            </a:r>
            <a:r>
              <a:rPr lang="el-GR"/>
              <a:t> and </a:t>
            </a:r>
            <a:r>
              <a:rPr lang="el-GR" err="1"/>
              <a:t>invests</a:t>
            </a:r>
            <a:r>
              <a:rPr lang="el-GR"/>
              <a:t> </a:t>
            </a:r>
            <a:r>
              <a:rPr lang="el-GR" err="1"/>
              <a:t>significantly</a:t>
            </a:r>
            <a:r>
              <a:rPr lang="el-GR"/>
              <a:t> in the </a:t>
            </a:r>
            <a:r>
              <a:rPr lang="el-GR" err="1"/>
              <a:t>increase</a:t>
            </a:r>
            <a:r>
              <a:rPr lang="el-GR"/>
              <a:t> of the </a:t>
            </a:r>
            <a:r>
              <a:rPr lang="el-GR" err="1"/>
              <a:t>renewable</a:t>
            </a:r>
            <a:r>
              <a:rPr lang="el-GR"/>
              <a:t> </a:t>
            </a:r>
            <a:r>
              <a:rPr lang="el-GR" err="1"/>
              <a:t>energy</a:t>
            </a:r>
            <a:r>
              <a:rPr lang="el-GR"/>
              <a:t> </a:t>
            </a:r>
            <a:r>
              <a:rPr lang="el-GR" err="1"/>
              <a:t>sources</a:t>
            </a:r>
            <a:r>
              <a:rPr lang="el-GR"/>
              <a:t> </a:t>
            </a:r>
            <a:r>
              <a:rPr lang="el-GR" err="1"/>
              <a:t>share</a:t>
            </a:r>
            <a:r>
              <a:rPr lang="el-GR"/>
              <a:t> in </a:t>
            </a:r>
            <a:r>
              <a:rPr lang="el-GR" err="1"/>
              <a:t>electricity</a:t>
            </a:r>
            <a:r>
              <a:rPr lang="el-GR"/>
              <a:t> </a:t>
            </a:r>
            <a:r>
              <a:rPr lang="el-GR" err="1"/>
              <a:t>generation</a:t>
            </a:r>
            <a:r>
              <a:rPr lang="el-GR"/>
              <a:t>.</a:t>
            </a:r>
            <a:r>
              <a:rPr lang="el-GR">
                <a:cs typeface="+mn-lt"/>
              </a:rPr>
              <a:t/>
            </a:r>
            <a:br>
              <a:rPr lang="el-GR">
                <a:cs typeface="+mn-lt"/>
              </a:rPr>
            </a:br>
            <a:endParaRPr lang="en-US"/>
          </a:p>
        </p:txBody>
      </p:sp>
      <p:sp>
        <p:nvSpPr>
          <p:cNvPr id="4" name="Θέση αριθμού διαφάνειας 3"/>
          <p:cNvSpPr>
            <a:spLocks noGrp="1"/>
          </p:cNvSpPr>
          <p:nvPr>
            <p:ph type="sldNum" sz="quarter" idx="5"/>
          </p:nvPr>
        </p:nvSpPr>
        <p:spPr/>
        <p:txBody>
          <a:bodyPr/>
          <a:lstStyle/>
          <a:p>
            <a:fld id="{4A702997-237C-4CF3-86BC-FDA71E576FCB}" type="slidenum">
              <a:rPr lang="el-GR"/>
              <a:t>9</a:t>
            </a:fld>
            <a:endParaRPr lang="el-GR"/>
          </a:p>
        </p:txBody>
      </p:sp>
    </p:spTree>
    <p:extLst>
      <p:ext uri="{BB962C8B-B14F-4D97-AF65-F5344CB8AC3E}">
        <p14:creationId xmlns:p14="http://schemas.microsoft.com/office/powerpoint/2010/main" val="1687103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a:t>The </a:t>
            </a:r>
            <a:r>
              <a:rPr lang="el-GR" err="1"/>
              <a:t>Corporation</a:t>
            </a:r>
            <a:r>
              <a:rPr lang="el-GR"/>
              <a:t>, </a:t>
            </a:r>
            <a:r>
              <a:rPr lang="el-GR" err="1"/>
              <a:t>exploiting</a:t>
            </a:r>
            <a:r>
              <a:rPr lang="el-GR"/>
              <a:t> the </a:t>
            </a:r>
            <a:r>
              <a:rPr lang="el-GR" err="1"/>
              <a:t>natural</a:t>
            </a:r>
            <a:r>
              <a:rPr lang="el-GR"/>
              <a:t> </a:t>
            </a:r>
            <a:r>
              <a:rPr lang="el-GR" err="1"/>
              <a:t>relief</a:t>
            </a:r>
            <a:r>
              <a:rPr lang="el-GR"/>
              <a:t> of </a:t>
            </a:r>
            <a:r>
              <a:rPr lang="el-GR" err="1"/>
              <a:t>our</a:t>
            </a:r>
            <a:r>
              <a:rPr lang="el-GR"/>
              <a:t> </a:t>
            </a:r>
            <a:r>
              <a:rPr lang="el-GR" err="1"/>
              <a:t>country</a:t>
            </a:r>
            <a:r>
              <a:rPr lang="el-GR"/>
              <a:t>, </a:t>
            </a:r>
            <a:r>
              <a:rPr lang="el-GR" err="1"/>
              <a:t>continues</a:t>
            </a:r>
            <a:r>
              <a:rPr lang="el-GR"/>
              <a:t> </a:t>
            </a:r>
            <a:r>
              <a:rPr lang="el-GR" err="1"/>
              <a:t>to</a:t>
            </a:r>
            <a:r>
              <a:rPr lang="el-GR"/>
              <a:t> </a:t>
            </a:r>
            <a:r>
              <a:rPr lang="el-GR" err="1"/>
              <a:t>construct</a:t>
            </a:r>
            <a:r>
              <a:rPr lang="el-GR"/>
              <a:t> </a:t>
            </a:r>
            <a:r>
              <a:rPr lang="el-GR" err="1"/>
              <a:t>downstream</a:t>
            </a:r>
            <a:r>
              <a:rPr lang="el-GR"/>
              <a:t> </a:t>
            </a:r>
            <a:r>
              <a:rPr lang="el-GR" err="1"/>
              <a:t>dams</a:t>
            </a:r>
            <a:r>
              <a:rPr lang="el-GR"/>
              <a:t> and </a:t>
            </a:r>
            <a:r>
              <a:rPr lang="el-GR" err="1"/>
              <a:t>to</a:t>
            </a:r>
            <a:r>
              <a:rPr lang="el-GR"/>
              <a:t> </a:t>
            </a:r>
            <a:r>
              <a:rPr lang="el-GR" err="1"/>
              <a:t>create</a:t>
            </a:r>
            <a:r>
              <a:rPr lang="el-GR"/>
              <a:t> </a:t>
            </a:r>
            <a:r>
              <a:rPr lang="el-GR" err="1"/>
              <a:t>artificial</a:t>
            </a:r>
            <a:r>
              <a:rPr lang="el-GR"/>
              <a:t> </a:t>
            </a:r>
            <a:r>
              <a:rPr lang="el-GR" err="1"/>
              <a:t>lakes</a:t>
            </a:r>
            <a:r>
              <a:rPr lang="el-GR"/>
              <a:t> </a:t>
            </a:r>
            <a:r>
              <a:rPr lang="el-GR" err="1"/>
              <a:t>or</a:t>
            </a:r>
            <a:r>
              <a:rPr lang="el-GR"/>
              <a:t> </a:t>
            </a:r>
            <a:r>
              <a:rPr lang="el-GR" err="1"/>
              <a:t>otherwise</a:t>
            </a:r>
            <a:r>
              <a:rPr lang="el-GR"/>
              <a:t> </a:t>
            </a:r>
            <a:r>
              <a:rPr lang="el-GR" err="1"/>
              <a:t>called</a:t>
            </a:r>
            <a:r>
              <a:rPr lang="el-GR"/>
              <a:t> </a:t>
            </a:r>
            <a:r>
              <a:rPr lang="el-GR" err="1"/>
              <a:t>water</a:t>
            </a:r>
            <a:r>
              <a:rPr lang="el-GR"/>
              <a:t> </a:t>
            </a:r>
            <a:r>
              <a:rPr lang="el-GR" err="1"/>
              <a:t>reservoirs</a:t>
            </a:r>
            <a:r>
              <a:rPr lang="el-GR"/>
              <a:t>, </a:t>
            </a:r>
            <a:r>
              <a:rPr lang="el-GR" err="1"/>
              <a:t>exploiting</a:t>
            </a:r>
            <a:r>
              <a:rPr lang="el-GR"/>
              <a:t> the </a:t>
            </a:r>
            <a:r>
              <a:rPr lang="el-GR" err="1"/>
              <a:t>hydro</a:t>
            </a:r>
            <a:r>
              <a:rPr lang="el-GR"/>
              <a:t> </a:t>
            </a:r>
            <a:r>
              <a:rPr lang="el-GR" err="1"/>
              <a:t>potential</a:t>
            </a:r>
            <a:r>
              <a:rPr lang="el-GR"/>
              <a:t> of the </a:t>
            </a:r>
            <a:r>
              <a:rPr lang="el-GR" err="1"/>
              <a:t>country</a:t>
            </a:r>
            <a:r>
              <a:rPr lang="el-GR"/>
              <a:t> </a:t>
            </a:r>
            <a:r>
              <a:rPr lang="el-GR" err="1"/>
              <a:t>contributing</a:t>
            </a:r>
            <a:r>
              <a:rPr lang="el-GR"/>
              <a:t> the </a:t>
            </a:r>
            <a:r>
              <a:rPr lang="el-GR" err="1"/>
              <a:t>maintenance</a:t>
            </a:r>
            <a:r>
              <a:rPr lang="el-GR"/>
              <a:t> of the </a:t>
            </a:r>
            <a:r>
              <a:rPr lang="el-GR" err="1"/>
              <a:t>energy</a:t>
            </a:r>
            <a:r>
              <a:rPr lang="el-GR"/>
              <a:t> </a:t>
            </a:r>
            <a:r>
              <a:rPr lang="el-GR" err="1"/>
              <a:t>supply</a:t>
            </a:r>
            <a:r>
              <a:rPr lang="el-GR"/>
              <a:t>. </a:t>
            </a:r>
            <a:endParaRPr lang="el-GR">
              <a:cs typeface="+mn-lt"/>
            </a:endParaRPr>
          </a:p>
        </p:txBody>
      </p:sp>
      <p:sp>
        <p:nvSpPr>
          <p:cNvPr id="4" name="Θέση αριθμού διαφάνειας 3"/>
          <p:cNvSpPr>
            <a:spLocks noGrp="1"/>
          </p:cNvSpPr>
          <p:nvPr>
            <p:ph type="sldNum" sz="quarter" idx="5"/>
          </p:nvPr>
        </p:nvSpPr>
        <p:spPr/>
        <p:txBody>
          <a:bodyPr/>
          <a:lstStyle/>
          <a:p>
            <a:fld id="{4A702997-237C-4CF3-86BC-FDA71E576FCB}" type="slidenum">
              <a:rPr lang="el-GR"/>
              <a:t>10</a:t>
            </a:fld>
            <a:endParaRPr lang="el-GR"/>
          </a:p>
        </p:txBody>
      </p:sp>
    </p:spTree>
    <p:extLst>
      <p:ext uri="{BB962C8B-B14F-4D97-AF65-F5344CB8AC3E}">
        <p14:creationId xmlns:p14="http://schemas.microsoft.com/office/powerpoint/2010/main" val="3395849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a:t>The </a:t>
            </a:r>
            <a:r>
              <a:rPr lang="el-GR" err="1"/>
              <a:t>Hydroelectric</a:t>
            </a:r>
            <a:r>
              <a:rPr lang="el-GR"/>
              <a:t> </a:t>
            </a:r>
            <a:r>
              <a:rPr lang="el-GR" err="1"/>
              <a:t>Projects</a:t>
            </a:r>
            <a:r>
              <a:rPr lang="el-GR"/>
              <a:t> </a:t>
            </a:r>
            <a:r>
              <a:rPr lang="el-GR" err="1"/>
              <a:t>substitute</a:t>
            </a:r>
            <a:r>
              <a:rPr lang="el-GR"/>
              <a:t> in </a:t>
            </a:r>
            <a:r>
              <a:rPr lang="el-GR" err="1"/>
              <a:t>many</a:t>
            </a:r>
            <a:r>
              <a:rPr lang="el-GR"/>
              <a:t> </a:t>
            </a:r>
            <a:r>
              <a:rPr lang="el-GR" err="1"/>
              <a:t>cases</a:t>
            </a:r>
            <a:r>
              <a:rPr lang="el-GR"/>
              <a:t> the </a:t>
            </a:r>
            <a:r>
              <a:rPr lang="el-GR" err="1"/>
              <a:t>fossil</a:t>
            </a:r>
            <a:r>
              <a:rPr lang="el-GR"/>
              <a:t> </a:t>
            </a:r>
            <a:r>
              <a:rPr lang="el-GR" err="1"/>
              <a:t>fuels</a:t>
            </a:r>
            <a:r>
              <a:rPr lang="el-GR"/>
              <a:t> </a:t>
            </a:r>
            <a:r>
              <a:rPr lang="el-GR" err="1"/>
              <a:t>contributing</a:t>
            </a:r>
            <a:r>
              <a:rPr lang="el-GR"/>
              <a:t> </a:t>
            </a:r>
            <a:r>
              <a:rPr lang="el-GR" err="1"/>
              <a:t>decisively</a:t>
            </a:r>
            <a:r>
              <a:rPr lang="el-GR"/>
              <a:t> </a:t>
            </a:r>
            <a:r>
              <a:rPr lang="el-GR" err="1"/>
              <a:t>to</a:t>
            </a:r>
            <a:r>
              <a:rPr lang="el-GR"/>
              <a:t> the </a:t>
            </a:r>
            <a:r>
              <a:rPr lang="el-GR" err="1"/>
              <a:t>reduction</a:t>
            </a:r>
            <a:r>
              <a:rPr lang="el-GR"/>
              <a:t> of CO2 </a:t>
            </a:r>
            <a:r>
              <a:rPr lang="el-GR" err="1"/>
              <a:t>emissions</a:t>
            </a:r>
            <a:r>
              <a:rPr lang="el-GR"/>
              <a:t> and the </a:t>
            </a:r>
            <a:r>
              <a:rPr lang="el-GR" err="1"/>
              <a:t>limitation</a:t>
            </a:r>
            <a:r>
              <a:rPr lang="el-GR"/>
              <a:t> of the </a:t>
            </a:r>
            <a:r>
              <a:rPr lang="el-GR" err="1"/>
              <a:t>greenhouse</a:t>
            </a:r>
            <a:r>
              <a:rPr lang="el-GR"/>
              <a:t> </a:t>
            </a:r>
            <a:r>
              <a:rPr lang="el-GR" err="1"/>
              <a:t>phenomenon</a:t>
            </a:r>
            <a:r>
              <a:rPr lang="el-GR"/>
              <a:t>.</a:t>
            </a:r>
            <a:r>
              <a:rPr lang="el-GR">
                <a:cs typeface="+mn-lt"/>
              </a:rPr>
              <a:t/>
            </a:r>
            <a:br>
              <a:rPr lang="el-GR">
                <a:cs typeface="+mn-lt"/>
              </a:rPr>
            </a:br>
            <a:endParaRPr lang="en-US"/>
          </a:p>
          <a:p>
            <a:endParaRPr lang="en-US">
              <a:cs typeface="Calibri"/>
            </a:endParaRPr>
          </a:p>
        </p:txBody>
      </p:sp>
      <p:sp>
        <p:nvSpPr>
          <p:cNvPr id="4" name="Θέση αριθμού διαφάνειας 3"/>
          <p:cNvSpPr>
            <a:spLocks noGrp="1"/>
          </p:cNvSpPr>
          <p:nvPr>
            <p:ph type="sldNum" sz="quarter" idx="5"/>
          </p:nvPr>
        </p:nvSpPr>
        <p:spPr/>
        <p:txBody>
          <a:bodyPr/>
          <a:lstStyle/>
          <a:p>
            <a:fld id="{4A702997-237C-4CF3-86BC-FDA71E576FCB}" type="slidenum">
              <a:rPr lang="el-GR"/>
              <a:t>11</a:t>
            </a:fld>
            <a:endParaRPr lang="el-GR"/>
          </a:p>
        </p:txBody>
      </p:sp>
    </p:spTree>
    <p:extLst>
      <p:ext uri="{BB962C8B-B14F-4D97-AF65-F5344CB8AC3E}">
        <p14:creationId xmlns:p14="http://schemas.microsoft.com/office/powerpoint/2010/main" val="1448401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a:t>Στυλ κύριου τίτλου</a:t>
            </a: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Στυλ κύριου υπότιτλου</a:t>
            </a:r>
          </a:p>
        </p:txBody>
      </p:sp>
      <p:sp>
        <p:nvSpPr>
          <p:cNvPr id="4" name="Θέση ημερομηνίας 3"/>
          <p:cNvSpPr>
            <a:spLocks noGrp="1"/>
          </p:cNvSpPr>
          <p:nvPr>
            <p:ph type="dt" sz="half" idx="10"/>
          </p:nvPr>
        </p:nvSpPr>
        <p:spPr/>
        <p:txBody>
          <a:bodyPr/>
          <a:lstStyle/>
          <a:p>
            <a:fld id="{8526F0F3-3C53-41BC-8FFD-0BFB6DD91672}" type="datetimeFigureOut">
              <a:rPr lang="el-GR" smtClean="0"/>
              <a:t>8/2/2022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51D45B6D-1AE9-4C4D-AC38-C455C96DF37A}" type="slidenum">
              <a:rPr lang="el-GR" smtClean="0"/>
              <a:t>‹#›</a:t>
            </a:fld>
            <a:endParaRPr lang="el-GR"/>
          </a:p>
        </p:txBody>
      </p:sp>
    </p:spTree>
    <p:extLst>
      <p:ext uri="{BB962C8B-B14F-4D97-AF65-F5344CB8AC3E}">
        <p14:creationId xmlns:p14="http://schemas.microsoft.com/office/powerpoint/2010/main" val="1975687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8526F0F3-3C53-41BC-8FFD-0BFB6DD91672}" type="datetimeFigureOut">
              <a:rPr lang="el-GR" smtClean="0"/>
              <a:t>8/2/2022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51D45B6D-1AE9-4C4D-AC38-C455C96DF37A}" type="slidenum">
              <a:rPr lang="el-GR" smtClean="0"/>
              <a:t>‹#›</a:t>
            </a:fld>
            <a:endParaRPr lang="el-GR"/>
          </a:p>
        </p:txBody>
      </p:sp>
    </p:spTree>
    <p:extLst>
      <p:ext uri="{BB962C8B-B14F-4D97-AF65-F5344CB8AC3E}">
        <p14:creationId xmlns:p14="http://schemas.microsoft.com/office/powerpoint/2010/main" val="380166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8526F0F3-3C53-41BC-8FFD-0BFB6DD91672}" type="datetimeFigureOut">
              <a:rPr lang="el-GR" smtClean="0"/>
              <a:t>8/2/2022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51D45B6D-1AE9-4C4D-AC38-C455C96DF37A}" type="slidenum">
              <a:rPr lang="el-GR" smtClean="0"/>
              <a:t>‹#›</a:t>
            </a:fld>
            <a:endParaRPr lang="el-GR"/>
          </a:p>
        </p:txBody>
      </p:sp>
    </p:spTree>
    <p:extLst>
      <p:ext uri="{BB962C8B-B14F-4D97-AF65-F5344CB8AC3E}">
        <p14:creationId xmlns:p14="http://schemas.microsoft.com/office/powerpoint/2010/main" val="2938526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B1E8A1-6DA8-4496-BCE8-03ED561CC4E5}"/>
              </a:ext>
            </a:extLst>
          </p:cNvPr>
          <p:cNvSpPr>
            <a:spLocks noGrp="1"/>
          </p:cNvSpPr>
          <p:nvPr>
            <p:ph type="ctrTitle"/>
          </p:nvPr>
        </p:nvSpPr>
        <p:spPr>
          <a:xfrm>
            <a:off x="838200" y="365760"/>
            <a:ext cx="10515600" cy="2890202"/>
          </a:xfrm>
        </p:spPr>
        <p:txBody>
          <a:bodyPr anchor="b">
            <a:normAutofit/>
          </a:bodyPr>
          <a:lstStyle>
            <a:lvl1pPr algn="l">
              <a:defRPr sz="6600"/>
            </a:lvl1pPr>
          </a:lstStyle>
          <a:p>
            <a:r>
              <a:rPr lang="en-US"/>
              <a:t>Click to edit Master title style</a:t>
            </a:r>
          </a:p>
        </p:txBody>
      </p:sp>
      <p:sp>
        <p:nvSpPr>
          <p:cNvPr id="3" name="Subtitle 2">
            <a:extLst>
              <a:ext uri="{FF2B5EF4-FFF2-40B4-BE49-F238E27FC236}">
                <a16:creationId xmlns:a16="http://schemas.microsoft.com/office/drawing/2014/main" xmlns="" id="{3EB24CCC-3D44-4BB5-AA35-A21607EF69A4}"/>
              </a:ext>
            </a:extLst>
          </p:cNvPr>
          <p:cNvSpPr>
            <a:spLocks noGrp="1"/>
          </p:cNvSpPr>
          <p:nvPr>
            <p:ph type="subTitle" idx="1"/>
          </p:nvPr>
        </p:nvSpPr>
        <p:spPr>
          <a:xfrm>
            <a:off x="838200" y="3506150"/>
            <a:ext cx="10515600" cy="2483488"/>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01F80F6-1855-44E9-BA95-5E00A06E786D}"/>
              </a:ext>
            </a:extLst>
          </p:cNvPr>
          <p:cNvSpPr>
            <a:spLocks noGrp="1"/>
          </p:cNvSpPr>
          <p:nvPr>
            <p:ph type="dt" sz="half" idx="10"/>
          </p:nvPr>
        </p:nvSpPr>
        <p:spPr/>
        <p:txBody>
          <a:bodyPr/>
          <a:lstStyle/>
          <a:p>
            <a:fld id="{FD2766A6-3C10-4AB8-86A1-BB1F0CDA7EFE}" type="datetimeFigureOut">
              <a:rPr lang="en-US" smtClean="0">
                <a:solidFill>
                  <a:prstClr val="black">
                    <a:tint val="75000"/>
                  </a:prstClr>
                </a:solidFill>
              </a:rPr>
              <a:pPr/>
              <a:t>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73D7FFD-570A-4968-B943-AF87BB679DA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9CCE6A8-0665-4714-B241-6AFBA8C6F807}"/>
              </a:ext>
            </a:extLst>
          </p:cNvPr>
          <p:cNvSpPr>
            <a:spLocks noGrp="1"/>
          </p:cNvSpPr>
          <p:nvPr>
            <p:ph type="sldNum" sz="quarter" idx="12"/>
          </p:nvPr>
        </p:nvSpPr>
        <p:spPr/>
        <p:txBody>
          <a:bodyPr/>
          <a:lstStyle/>
          <a:p>
            <a:fld id="{D3060201-1C40-4B39-813D-5CD9493BAE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74456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62A8A8-ECDA-4018-ABB4-CC22892BE8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B90AE7C-51AF-4F0E-B5A3-8C7E1026C2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5F28C09-A717-49AB-B60E-433BC469258F}"/>
              </a:ext>
            </a:extLst>
          </p:cNvPr>
          <p:cNvSpPr>
            <a:spLocks noGrp="1"/>
          </p:cNvSpPr>
          <p:nvPr>
            <p:ph type="dt" sz="half" idx="10"/>
          </p:nvPr>
        </p:nvSpPr>
        <p:spPr/>
        <p:txBody>
          <a:bodyPr/>
          <a:lstStyle/>
          <a:p>
            <a:fld id="{FD2766A6-3C10-4AB8-86A1-BB1F0CDA7EFE}" type="datetimeFigureOut">
              <a:rPr lang="en-US" smtClean="0">
                <a:solidFill>
                  <a:prstClr val="black">
                    <a:tint val="75000"/>
                  </a:prstClr>
                </a:solidFill>
              </a:rPr>
              <a:pPr/>
              <a:t>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D11A47A-6E5A-4754-8B43-9CE556160BF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CACA1EB-7AC7-4F86-90C0-AA980D887225}"/>
              </a:ext>
            </a:extLst>
          </p:cNvPr>
          <p:cNvSpPr>
            <a:spLocks noGrp="1"/>
          </p:cNvSpPr>
          <p:nvPr>
            <p:ph type="sldNum" sz="quarter" idx="12"/>
          </p:nvPr>
        </p:nvSpPr>
        <p:spPr/>
        <p:txBody>
          <a:bodyPr/>
          <a:lstStyle/>
          <a:p>
            <a:fld id="{D3060201-1C40-4B39-813D-5CD9493BAE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31969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A95957-C46F-4F17-BC8C-6507E676E916}"/>
              </a:ext>
            </a:extLst>
          </p:cNvPr>
          <p:cNvSpPr>
            <a:spLocks noGrp="1"/>
          </p:cNvSpPr>
          <p:nvPr>
            <p:ph type="title"/>
          </p:nvPr>
        </p:nvSpPr>
        <p:spPr>
          <a:xfrm>
            <a:off x="831850" y="365760"/>
            <a:ext cx="10515600" cy="3827868"/>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8D9661B-6633-4C8B-8B9C-E514DF851D3E}"/>
              </a:ext>
            </a:extLst>
          </p:cNvPr>
          <p:cNvSpPr>
            <a:spLocks noGrp="1"/>
          </p:cNvSpPr>
          <p:nvPr>
            <p:ph type="body" idx="1"/>
          </p:nvPr>
        </p:nvSpPr>
        <p:spPr>
          <a:xfrm>
            <a:off x="831850" y="4443817"/>
            <a:ext cx="10515600" cy="1645834"/>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B6274BF-C1CD-4709-B0A0-E9407DBEA73C}"/>
              </a:ext>
            </a:extLst>
          </p:cNvPr>
          <p:cNvSpPr>
            <a:spLocks noGrp="1"/>
          </p:cNvSpPr>
          <p:nvPr>
            <p:ph type="dt" sz="half" idx="10"/>
          </p:nvPr>
        </p:nvSpPr>
        <p:spPr/>
        <p:txBody>
          <a:bodyPr/>
          <a:lstStyle/>
          <a:p>
            <a:fld id="{FD2766A6-3C10-4AB8-86A1-BB1F0CDA7EFE}" type="datetimeFigureOut">
              <a:rPr lang="en-US" smtClean="0">
                <a:solidFill>
                  <a:prstClr val="black">
                    <a:tint val="75000"/>
                  </a:prstClr>
                </a:solidFill>
              </a:rPr>
              <a:pPr/>
              <a:t>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C9ADB94-0A5B-4B56-B0B1-1FF5580A473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5CA668A-35AE-4CDF-AC4C-2BEEA9EE80F8}"/>
              </a:ext>
            </a:extLst>
          </p:cNvPr>
          <p:cNvSpPr>
            <a:spLocks noGrp="1"/>
          </p:cNvSpPr>
          <p:nvPr>
            <p:ph type="sldNum" sz="quarter" idx="12"/>
          </p:nvPr>
        </p:nvSpPr>
        <p:spPr/>
        <p:txBody>
          <a:bodyPr/>
          <a:lstStyle/>
          <a:p>
            <a:fld id="{D3060201-1C40-4B39-813D-5CD9493BAE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26620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C7F1FD-0E96-4963-9F09-92861572BB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979E5F0-B650-4AFF-B90E-23B378684D66}"/>
              </a:ext>
            </a:extLst>
          </p:cNvPr>
          <p:cNvSpPr>
            <a:spLocks noGrp="1"/>
          </p:cNvSpPr>
          <p:nvPr>
            <p:ph sz="half" idx="1"/>
          </p:nvPr>
        </p:nvSpPr>
        <p:spPr>
          <a:xfrm>
            <a:off x="838200" y="1940876"/>
            <a:ext cx="5181600" cy="42360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2D1747B-302D-476E-8F4F-E4B114C6624E}"/>
              </a:ext>
            </a:extLst>
          </p:cNvPr>
          <p:cNvSpPr>
            <a:spLocks noGrp="1"/>
          </p:cNvSpPr>
          <p:nvPr>
            <p:ph sz="half" idx="2"/>
          </p:nvPr>
        </p:nvSpPr>
        <p:spPr>
          <a:xfrm>
            <a:off x="6172200" y="1940876"/>
            <a:ext cx="5181600" cy="42360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740577D-22F7-4958-BB3D-6C9265EA1964}"/>
              </a:ext>
            </a:extLst>
          </p:cNvPr>
          <p:cNvSpPr>
            <a:spLocks noGrp="1"/>
          </p:cNvSpPr>
          <p:nvPr>
            <p:ph type="dt" sz="half" idx="10"/>
          </p:nvPr>
        </p:nvSpPr>
        <p:spPr/>
        <p:txBody>
          <a:bodyPr/>
          <a:lstStyle/>
          <a:p>
            <a:fld id="{FD2766A6-3C10-4AB8-86A1-BB1F0CDA7EFE}" type="datetimeFigureOut">
              <a:rPr lang="en-US" smtClean="0">
                <a:solidFill>
                  <a:prstClr val="black">
                    <a:tint val="75000"/>
                  </a:prstClr>
                </a:solidFill>
              </a:rPr>
              <a:pPr/>
              <a:t>2/8/2022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71EC5B46-A8FB-4683-9618-3F6E073839C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987887BD-93E9-4181-9D7F-940C3E1730FF}"/>
              </a:ext>
            </a:extLst>
          </p:cNvPr>
          <p:cNvSpPr>
            <a:spLocks noGrp="1"/>
          </p:cNvSpPr>
          <p:nvPr>
            <p:ph type="sldNum" sz="quarter" idx="12"/>
          </p:nvPr>
        </p:nvSpPr>
        <p:spPr/>
        <p:txBody>
          <a:bodyPr/>
          <a:lstStyle/>
          <a:p>
            <a:fld id="{D3060201-1C40-4B39-813D-5CD9493BAE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85693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263D79-FA27-4567-9032-AF722733E1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977C1BF-703F-4992-BB0C-EB1E579C7410}"/>
              </a:ext>
            </a:extLst>
          </p:cNvPr>
          <p:cNvSpPr>
            <a:spLocks noGrp="1"/>
          </p:cNvSpPr>
          <p:nvPr>
            <p:ph type="body" idx="1"/>
          </p:nvPr>
        </p:nvSpPr>
        <p:spPr>
          <a:xfrm>
            <a:off x="839788" y="1951823"/>
            <a:ext cx="5157787" cy="823912"/>
          </a:xfrm>
        </p:spPr>
        <p:txBody>
          <a:bodyPr anchor="b"/>
          <a:lstStyle>
            <a:lvl1pPr marL="0" indent="0">
              <a:buNone/>
              <a:defRPr lang="en-US" sz="2400" b="0" i="1" kern="120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2B2FCE1-6DC0-43B5-8016-89FD4AF5ABD2}"/>
              </a:ext>
            </a:extLst>
          </p:cNvPr>
          <p:cNvSpPr>
            <a:spLocks noGrp="1"/>
          </p:cNvSpPr>
          <p:nvPr>
            <p:ph sz="half" idx="2"/>
          </p:nvPr>
        </p:nvSpPr>
        <p:spPr>
          <a:xfrm>
            <a:off x="839788" y="2954741"/>
            <a:ext cx="5157787" cy="32349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62FED7A-67D0-43CC-889A-25F8849647F1}"/>
              </a:ext>
            </a:extLst>
          </p:cNvPr>
          <p:cNvSpPr>
            <a:spLocks noGrp="1"/>
          </p:cNvSpPr>
          <p:nvPr>
            <p:ph type="body" sz="quarter" idx="3"/>
          </p:nvPr>
        </p:nvSpPr>
        <p:spPr>
          <a:xfrm>
            <a:off x="6172200" y="1951823"/>
            <a:ext cx="5183188" cy="823912"/>
          </a:xfrm>
        </p:spPr>
        <p:txBody>
          <a:bodyPr anchor="b"/>
          <a:lstStyle>
            <a:lvl1pPr marL="0" indent="0">
              <a:buNone/>
              <a:defRPr lang="en-US" sz="2400" b="0" i="1" kern="120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731C176-48F2-44EC-B3A2-A144403D57FB}"/>
              </a:ext>
            </a:extLst>
          </p:cNvPr>
          <p:cNvSpPr>
            <a:spLocks noGrp="1"/>
          </p:cNvSpPr>
          <p:nvPr>
            <p:ph sz="quarter" idx="4"/>
          </p:nvPr>
        </p:nvSpPr>
        <p:spPr>
          <a:xfrm>
            <a:off x="6172200" y="2954741"/>
            <a:ext cx="5183188" cy="32349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B9187B8-AC48-4FE7-8658-8A31E37311F6}"/>
              </a:ext>
            </a:extLst>
          </p:cNvPr>
          <p:cNvSpPr>
            <a:spLocks noGrp="1"/>
          </p:cNvSpPr>
          <p:nvPr>
            <p:ph type="dt" sz="half" idx="10"/>
          </p:nvPr>
        </p:nvSpPr>
        <p:spPr/>
        <p:txBody>
          <a:bodyPr/>
          <a:lstStyle/>
          <a:p>
            <a:fld id="{FD2766A6-3C10-4AB8-86A1-BB1F0CDA7EFE}" type="datetimeFigureOut">
              <a:rPr lang="en-US" smtClean="0">
                <a:solidFill>
                  <a:prstClr val="black">
                    <a:tint val="75000"/>
                  </a:prstClr>
                </a:solidFill>
              </a:rPr>
              <a:pPr/>
              <a:t>2/8/2022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7CCAB465-E22E-45DC-89C9-406121BCED68}"/>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C2F9D1CF-F964-4405-8677-5F9E2A028785}"/>
              </a:ext>
            </a:extLst>
          </p:cNvPr>
          <p:cNvSpPr>
            <a:spLocks noGrp="1"/>
          </p:cNvSpPr>
          <p:nvPr>
            <p:ph type="sldNum" sz="quarter" idx="12"/>
          </p:nvPr>
        </p:nvSpPr>
        <p:spPr/>
        <p:txBody>
          <a:bodyPr/>
          <a:lstStyle/>
          <a:p>
            <a:fld id="{D3060201-1C40-4B39-813D-5CD9493BAE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3678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FA3453-DD0F-41C0-8F4A-5DC343F5EB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904E6313-506F-4456-B3D9-D9655538F9FB}"/>
              </a:ext>
            </a:extLst>
          </p:cNvPr>
          <p:cNvSpPr>
            <a:spLocks noGrp="1"/>
          </p:cNvSpPr>
          <p:nvPr>
            <p:ph type="dt" sz="half" idx="10"/>
          </p:nvPr>
        </p:nvSpPr>
        <p:spPr/>
        <p:txBody>
          <a:bodyPr/>
          <a:lstStyle/>
          <a:p>
            <a:fld id="{FD2766A6-3C10-4AB8-86A1-BB1F0CDA7EFE}" type="datetimeFigureOut">
              <a:rPr lang="en-US" smtClean="0">
                <a:solidFill>
                  <a:prstClr val="black">
                    <a:tint val="75000"/>
                  </a:prstClr>
                </a:solidFill>
              </a:rPr>
              <a:pPr/>
              <a:t>2/8/2022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E8F26068-7707-41EC-93EF-A24CAF8FFDB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B29C8A3C-8C01-4039-B47B-57D8497587A5}"/>
              </a:ext>
            </a:extLst>
          </p:cNvPr>
          <p:cNvSpPr>
            <a:spLocks noGrp="1"/>
          </p:cNvSpPr>
          <p:nvPr>
            <p:ph type="sldNum" sz="quarter" idx="12"/>
          </p:nvPr>
        </p:nvSpPr>
        <p:spPr/>
        <p:txBody>
          <a:bodyPr/>
          <a:lstStyle/>
          <a:p>
            <a:fld id="{D3060201-1C40-4B39-813D-5CD9493BAE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49382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0892633-8C77-419D-B24D-2B3D44DBA556}"/>
              </a:ext>
            </a:extLst>
          </p:cNvPr>
          <p:cNvSpPr>
            <a:spLocks noGrp="1"/>
          </p:cNvSpPr>
          <p:nvPr>
            <p:ph type="dt" sz="half" idx="10"/>
          </p:nvPr>
        </p:nvSpPr>
        <p:spPr/>
        <p:txBody>
          <a:bodyPr/>
          <a:lstStyle/>
          <a:p>
            <a:fld id="{FD2766A6-3C10-4AB8-86A1-BB1F0CDA7EFE}" type="datetimeFigureOut">
              <a:rPr lang="en-US" smtClean="0">
                <a:solidFill>
                  <a:prstClr val="black">
                    <a:tint val="75000"/>
                  </a:prstClr>
                </a:solidFill>
              </a:rPr>
              <a:pPr/>
              <a:t>2/8/2022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FD149D59-0A88-4A14-A740-4CCD9B526490}"/>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50A3DEF9-802F-444E-92D2-397862EEAB07}"/>
              </a:ext>
            </a:extLst>
          </p:cNvPr>
          <p:cNvSpPr>
            <a:spLocks noGrp="1"/>
          </p:cNvSpPr>
          <p:nvPr>
            <p:ph type="sldNum" sz="quarter" idx="12"/>
          </p:nvPr>
        </p:nvSpPr>
        <p:spPr/>
        <p:txBody>
          <a:bodyPr/>
          <a:lstStyle/>
          <a:p>
            <a:fld id="{D3060201-1C40-4B39-813D-5CD9493BAE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78288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823C20-3881-4F15-94F7-9D7B9F9E357A}"/>
              </a:ext>
            </a:extLst>
          </p:cNvPr>
          <p:cNvSpPr>
            <a:spLocks noGrp="1"/>
          </p:cNvSpPr>
          <p:nvPr>
            <p:ph type="title"/>
          </p:nvPr>
        </p:nvSpPr>
        <p:spPr>
          <a:xfrm>
            <a:off x="839788" y="457200"/>
            <a:ext cx="4343400" cy="2971800"/>
          </a:xfrm>
        </p:spPr>
        <p:txBody>
          <a:bodyPr anchor="b">
            <a:noAutofit/>
          </a:bodyPr>
          <a:lstStyle>
            <a:lvl1pPr algn="l" defTabSz="914400" rtl="0" eaLnBrk="1" latinLnBrk="0" hangingPunct="1">
              <a:lnSpc>
                <a:spcPct val="100000"/>
              </a:lnSpc>
              <a:spcBef>
                <a:spcPct val="0"/>
              </a:spcBef>
              <a:buNone/>
              <a:defRPr lang="en-US" sz="5400" kern="1200" dirty="0">
                <a:gradFill>
                  <a:gsLst>
                    <a:gs pos="100000">
                      <a:schemeClr val="tx2"/>
                    </a:gs>
                    <a:gs pos="0">
                      <a:schemeClr val="accent1"/>
                    </a:gs>
                  </a:gsLst>
                  <a:lin ang="0" scaled="1"/>
                </a:gradFill>
                <a:latin typeface="Aharoni" panose="02010803020104030203" pitchFamily="2" charset="-79"/>
                <a:ea typeface="+mn-ea"/>
                <a:cs typeface="Angsana New" panose="02020603050405020304" pitchFamily="18" charset="-34"/>
              </a:defRPr>
            </a:lvl1pPr>
          </a:lstStyle>
          <a:p>
            <a:r>
              <a:rPr lang="en-US"/>
              <a:t>Click to edit Master title style</a:t>
            </a:r>
          </a:p>
        </p:txBody>
      </p:sp>
      <p:sp>
        <p:nvSpPr>
          <p:cNvPr id="3" name="Content Placeholder 2">
            <a:extLst>
              <a:ext uri="{FF2B5EF4-FFF2-40B4-BE49-F238E27FC236}">
                <a16:creationId xmlns:a16="http://schemas.microsoft.com/office/drawing/2014/main" xmlns="" id="{B268F40F-6C2A-48EC-8F16-DA179A1DA375}"/>
              </a:ext>
            </a:extLst>
          </p:cNvPr>
          <p:cNvSpPr>
            <a:spLocks noGrp="1"/>
          </p:cNvSpPr>
          <p:nvPr>
            <p:ph idx="1"/>
          </p:nvPr>
        </p:nvSpPr>
        <p:spPr>
          <a:xfrm>
            <a:off x="5554638" y="457201"/>
            <a:ext cx="5800749" cy="540385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6736B7E-D33D-48C7-97AC-5C0D9874FE53}"/>
              </a:ext>
            </a:extLst>
          </p:cNvPr>
          <p:cNvSpPr>
            <a:spLocks noGrp="1"/>
          </p:cNvSpPr>
          <p:nvPr>
            <p:ph type="body" sz="half" idx="2"/>
          </p:nvPr>
        </p:nvSpPr>
        <p:spPr>
          <a:xfrm>
            <a:off x="839788" y="3657600"/>
            <a:ext cx="4343400" cy="2211387"/>
          </a:xfrm>
        </p:spPr>
        <p:txBody>
          <a:bodyPr>
            <a:normAutofit/>
          </a:bodyPr>
          <a:lstStyle>
            <a:lvl1pPr marL="0" indent="0">
              <a:buNone/>
              <a:defRPr lang="en-US" sz="2400" i="1"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1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xmlns="" id="{E9149BC5-FF58-463A-B4FA-F0F912F1234F}"/>
              </a:ext>
            </a:extLst>
          </p:cNvPr>
          <p:cNvSpPr>
            <a:spLocks noGrp="1"/>
          </p:cNvSpPr>
          <p:nvPr>
            <p:ph type="dt" sz="half" idx="10"/>
          </p:nvPr>
        </p:nvSpPr>
        <p:spPr/>
        <p:txBody>
          <a:bodyPr/>
          <a:lstStyle/>
          <a:p>
            <a:fld id="{FD2766A6-3C10-4AB8-86A1-BB1F0CDA7EFE}" type="datetimeFigureOut">
              <a:rPr lang="en-US" smtClean="0">
                <a:solidFill>
                  <a:prstClr val="black">
                    <a:tint val="75000"/>
                  </a:prstClr>
                </a:solidFill>
              </a:rPr>
              <a:pPr/>
              <a:t>2/8/2022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947072D7-4A2A-407F-A084-6AE8DD0016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0D4C41C-C368-475C-BDC1-DC5B29C78005}"/>
              </a:ext>
            </a:extLst>
          </p:cNvPr>
          <p:cNvSpPr>
            <a:spLocks noGrp="1"/>
          </p:cNvSpPr>
          <p:nvPr>
            <p:ph type="sldNum" sz="quarter" idx="12"/>
          </p:nvPr>
        </p:nvSpPr>
        <p:spPr/>
        <p:txBody>
          <a:bodyPr/>
          <a:lstStyle/>
          <a:p>
            <a:fld id="{D3060201-1C40-4B39-813D-5CD9493BAE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449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8526F0F3-3C53-41BC-8FFD-0BFB6DD91672}" type="datetimeFigureOut">
              <a:rPr lang="el-GR" smtClean="0"/>
              <a:t>8/2/2022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51D45B6D-1AE9-4C4D-AC38-C455C96DF37A}" type="slidenum">
              <a:rPr lang="el-GR" smtClean="0"/>
              <a:t>‹#›</a:t>
            </a:fld>
            <a:endParaRPr lang="el-GR"/>
          </a:p>
        </p:txBody>
      </p:sp>
    </p:spTree>
    <p:extLst>
      <p:ext uri="{BB962C8B-B14F-4D97-AF65-F5344CB8AC3E}">
        <p14:creationId xmlns:p14="http://schemas.microsoft.com/office/powerpoint/2010/main" val="32358626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7F67B0-865B-44ED-9DFE-36C73B0C8B43}"/>
              </a:ext>
            </a:extLst>
          </p:cNvPr>
          <p:cNvSpPr>
            <a:spLocks noGrp="1"/>
          </p:cNvSpPr>
          <p:nvPr>
            <p:ph type="title"/>
          </p:nvPr>
        </p:nvSpPr>
        <p:spPr>
          <a:xfrm>
            <a:off x="839788" y="457200"/>
            <a:ext cx="4343400" cy="2971800"/>
          </a:xfrm>
        </p:spPr>
        <p:txBody>
          <a:bodyPr anchor="b">
            <a:noAutofit/>
          </a:bodyPr>
          <a:lstStyle>
            <a:lvl1pPr algn="l" defTabSz="914400" rtl="0" eaLnBrk="1" latinLnBrk="0" hangingPunct="1">
              <a:lnSpc>
                <a:spcPct val="100000"/>
              </a:lnSpc>
              <a:spcBef>
                <a:spcPct val="0"/>
              </a:spcBef>
              <a:buNone/>
              <a:defRPr lang="en-US" sz="5400" kern="1200" dirty="0">
                <a:gradFill>
                  <a:gsLst>
                    <a:gs pos="100000">
                      <a:schemeClr val="tx2"/>
                    </a:gs>
                    <a:gs pos="0">
                      <a:schemeClr val="accent1"/>
                    </a:gs>
                  </a:gsLst>
                  <a:lin ang="0" scaled="1"/>
                </a:gradFill>
                <a:latin typeface="Aharoni" panose="02010803020104030203" pitchFamily="2" charset="-79"/>
                <a:ea typeface="+mn-ea"/>
                <a:cs typeface="Angsana New" panose="02020603050405020304" pitchFamily="18" charset="-34"/>
              </a:defRPr>
            </a:lvl1pPr>
          </a:lstStyle>
          <a:p>
            <a:r>
              <a:rPr lang="en-US"/>
              <a:t>Click to edit Master title style</a:t>
            </a:r>
          </a:p>
        </p:txBody>
      </p:sp>
      <p:sp>
        <p:nvSpPr>
          <p:cNvPr id="3" name="Picture Placeholder 2">
            <a:extLst>
              <a:ext uri="{FF2B5EF4-FFF2-40B4-BE49-F238E27FC236}">
                <a16:creationId xmlns:a16="http://schemas.microsoft.com/office/drawing/2014/main" xmlns="" id="{B73C5CF7-138A-437C-9E0A-FF4179970319}"/>
              </a:ext>
            </a:extLst>
          </p:cNvPr>
          <p:cNvSpPr>
            <a:spLocks noGrp="1"/>
          </p:cNvSpPr>
          <p:nvPr>
            <p:ph type="pic" idx="1"/>
          </p:nvPr>
        </p:nvSpPr>
        <p:spPr>
          <a:xfrm>
            <a:off x="5561462" y="457201"/>
            <a:ext cx="5793925"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5117822-7770-4117-96A2-8D2FF0A01044}"/>
              </a:ext>
            </a:extLst>
          </p:cNvPr>
          <p:cNvSpPr>
            <a:spLocks noGrp="1"/>
          </p:cNvSpPr>
          <p:nvPr>
            <p:ph type="body" sz="half" idx="2"/>
          </p:nvPr>
        </p:nvSpPr>
        <p:spPr>
          <a:xfrm>
            <a:off x="839788" y="3664424"/>
            <a:ext cx="4343400" cy="2204564"/>
          </a:xfrm>
        </p:spPr>
        <p:txBody>
          <a:bodyPr>
            <a:normAutofit/>
          </a:bodyPr>
          <a:lstStyle>
            <a:lvl1pPr marL="0" indent="0">
              <a:buNone/>
              <a:defRPr lang="en-US" sz="2400" i="1"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1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xmlns="" id="{11295030-39C7-4814-A766-1A3E094EBA15}"/>
              </a:ext>
            </a:extLst>
          </p:cNvPr>
          <p:cNvSpPr>
            <a:spLocks noGrp="1"/>
          </p:cNvSpPr>
          <p:nvPr>
            <p:ph type="dt" sz="half" idx="10"/>
          </p:nvPr>
        </p:nvSpPr>
        <p:spPr/>
        <p:txBody>
          <a:bodyPr/>
          <a:lstStyle/>
          <a:p>
            <a:fld id="{FD2766A6-3C10-4AB8-86A1-BB1F0CDA7EFE}" type="datetimeFigureOut">
              <a:rPr lang="en-US" smtClean="0">
                <a:solidFill>
                  <a:prstClr val="black">
                    <a:tint val="75000"/>
                  </a:prstClr>
                </a:solidFill>
              </a:rPr>
              <a:pPr/>
              <a:t>2/8/2022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91F02CD-DC87-47B6-96C4-F6470B1D8F2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E1CFF531-02C2-4C1D-A692-7040378066C7}"/>
              </a:ext>
            </a:extLst>
          </p:cNvPr>
          <p:cNvSpPr>
            <a:spLocks noGrp="1"/>
          </p:cNvSpPr>
          <p:nvPr>
            <p:ph type="sldNum" sz="quarter" idx="12"/>
          </p:nvPr>
        </p:nvSpPr>
        <p:spPr/>
        <p:txBody>
          <a:bodyPr/>
          <a:lstStyle/>
          <a:p>
            <a:fld id="{D3060201-1C40-4B39-813D-5CD9493BAE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44900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F926EC-DC54-4882-9D58-F201EA25C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5804E7C-4CBA-49AF-B24C-1A1FF51C21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1D3C727-C0C7-4BBA-9CF5-6C1FAC76B10C}"/>
              </a:ext>
            </a:extLst>
          </p:cNvPr>
          <p:cNvSpPr>
            <a:spLocks noGrp="1"/>
          </p:cNvSpPr>
          <p:nvPr>
            <p:ph type="dt" sz="half" idx="10"/>
          </p:nvPr>
        </p:nvSpPr>
        <p:spPr/>
        <p:txBody>
          <a:bodyPr/>
          <a:lstStyle/>
          <a:p>
            <a:fld id="{FD2766A6-3C10-4AB8-86A1-BB1F0CDA7EFE}" type="datetimeFigureOut">
              <a:rPr lang="en-US" smtClean="0">
                <a:solidFill>
                  <a:prstClr val="black">
                    <a:tint val="75000"/>
                  </a:prstClr>
                </a:solidFill>
              </a:rPr>
              <a:pPr/>
              <a:t>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4603986-C5B4-4956-AC6F-4F36186B838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E45F941-E847-4C51-97D6-21066B26EB26}"/>
              </a:ext>
            </a:extLst>
          </p:cNvPr>
          <p:cNvSpPr>
            <a:spLocks noGrp="1"/>
          </p:cNvSpPr>
          <p:nvPr>
            <p:ph type="sldNum" sz="quarter" idx="12"/>
          </p:nvPr>
        </p:nvSpPr>
        <p:spPr/>
        <p:txBody>
          <a:bodyPr/>
          <a:lstStyle/>
          <a:p>
            <a:fld id="{D3060201-1C40-4B39-813D-5CD9493BAE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63878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E0338D2-D9EE-4B67-97C1-08ABD574530B}"/>
              </a:ext>
            </a:extLst>
          </p:cNvPr>
          <p:cNvSpPr>
            <a:spLocks noGrp="1"/>
          </p:cNvSpPr>
          <p:nvPr>
            <p:ph type="title" orient="vert"/>
          </p:nvPr>
        </p:nvSpPr>
        <p:spPr>
          <a:xfrm>
            <a:off x="7353848" y="365125"/>
            <a:ext cx="3999952"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74B1422-6C1E-4422-80E8-34B0092FBF05}"/>
              </a:ext>
            </a:extLst>
          </p:cNvPr>
          <p:cNvSpPr>
            <a:spLocks noGrp="1"/>
          </p:cNvSpPr>
          <p:nvPr>
            <p:ph type="body" orient="vert" idx="1"/>
          </p:nvPr>
        </p:nvSpPr>
        <p:spPr>
          <a:xfrm>
            <a:off x="838200" y="365125"/>
            <a:ext cx="626546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3C8B53C-3084-4BC0-A80E-DB41C04C6258}"/>
              </a:ext>
            </a:extLst>
          </p:cNvPr>
          <p:cNvSpPr>
            <a:spLocks noGrp="1"/>
          </p:cNvSpPr>
          <p:nvPr>
            <p:ph type="dt" sz="half" idx="10"/>
          </p:nvPr>
        </p:nvSpPr>
        <p:spPr/>
        <p:txBody>
          <a:bodyPr/>
          <a:lstStyle/>
          <a:p>
            <a:fld id="{FD2766A6-3C10-4AB8-86A1-BB1F0CDA7EFE}" type="datetimeFigureOut">
              <a:rPr lang="en-US" smtClean="0">
                <a:solidFill>
                  <a:prstClr val="black">
                    <a:tint val="75000"/>
                  </a:prstClr>
                </a:solidFill>
              </a:rPr>
              <a:pPr/>
              <a:t>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276BFDE-DC70-4A6E-90B8-337FC47254C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0C3578F-39AE-4F6F-9614-32EF672E616D}"/>
              </a:ext>
            </a:extLst>
          </p:cNvPr>
          <p:cNvSpPr>
            <a:spLocks noGrp="1"/>
          </p:cNvSpPr>
          <p:nvPr>
            <p:ph type="sldNum" sz="quarter" idx="12"/>
          </p:nvPr>
        </p:nvSpPr>
        <p:spPr/>
        <p:txBody>
          <a:bodyPr/>
          <a:lstStyle/>
          <a:p>
            <a:fld id="{D3060201-1C40-4B39-813D-5CD9493BAE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6098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p>
            <a:fld id="{8526F0F3-3C53-41BC-8FFD-0BFB6DD91672}" type="datetimeFigureOut">
              <a:rPr lang="el-GR" smtClean="0"/>
              <a:t>8/2/2022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51D45B6D-1AE9-4C4D-AC38-C455C96DF37A}" type="slidenum">
              <a:rPr lang="el-GR" smtClean="0"/>
              <a:t>‹#›</a:t>
            </a:fld>
            <a:endParaRPr lang="el-GR"/>
          </a:p>
        </p:txBody>
      </p:sp>
    </p:spTree>
    <p:extLst>
      <p:ext uri="{BB962C8B-B14F-4D97-AF65-F5344CB8AC3E}">
        <p14:creationId xmlns:p14="http://schemas.microsoft.com/office/powerpoint/2010/main" val="1359469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838200" y="1825625"/>
            <a:ext cx="5181600" cy="435133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72200" y="1825625"/>
            <a:ext cx="5181600" cy="435133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p>
            <a:fld id="{8526F0F3-3C53-41BC-8FFD-0BFB6DD91672}" type="datetimeFigureOut">
              <a:rPr lang="el-GR" smtClean="0"/>
              <a:t>8/2/2022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51D45B6D-1AE9-4C4D-AC38-C455C96DF37A}" type="slidenum">
              <a:rPr lang="el-GR" smtClean="0"/>
              <a:t>‹#›</a:t>
            </a:fld>
            <a:endParaRPr lang="el-GR"/>
          </a:p>
        </p:txBody>
      </p:sp>
    </p:spTree>
    <p:extLst>
      <p:ext uri="{BB962C8B-B14F-4D97-AF65-F5344CB8AC3E}">
        <p14:creationId xmlns:p14="http://schemas.microsoft.com/office/powerpoint/2010/main" val="4241057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a:t>Στυλ κύριου τίτλου</a:t>
            </a: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p>
            <a:fld id="{8526F0F3-3C53-41BC-8FFD-0BFB6DD91672}" type="datetimeFigureOut">
              <a:rPr lang="el-GR" smtClean="0"/>
              <a:t>8/2/2022</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51D45B6D-1AE9-4C4D-AC38-C455C96DF37A}" type="slidenum">
              <a:rPr lang="el-GR" smtClean="0"/>
              <a:t>‹#›</a:t>
            </a:fld>
            <a:endParaRPr lang="el-GR"/>
          </a:p>
        </p:txBody>
      </p:sp>
    </p:spTree>
    <p:extLst>
      <p:ext uri="{BB962C8B-B14F-4D97-AF65-F5344CB8AC3E}">
        <p14:creationId xmlns:p14="http://schemas.microsoft.com/office/powerpoint/2010/main" val="2650387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p>
            <a:fld id="{8526F0F3-3C53-41BC-8FFD-0BFB6DD91672}" type="datetimeFigureOut">
              <a:rPr lang="el-GR" smtClean="0"/>
              <a:t>8/2/2022</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51D45B6D-1AE9-4C4D-AC38-C455C96DF37A}" type="slidenum">
              <a:rPr lang="el-GR" smtClean="0"/>
              <a:t>‹#›</a:t>
            </a:fld>
            <a:endParaRPr lang="el-GR"/>
          </a:p>
        </p:txBody>
      </p:sp>
    </p:spTree>
    <p:extLst>
      <p:ext uri="{BB962C8B-B14F-4D97-AF65-F5344CB8AC3E}">
        <p14:creationId xmlns:p14="http://schemas.microsoft.com/office/powerpoint/2010/main" val="2997914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8526F0F3-3C53-41BC-8FFD-0BFB6DD91672}" type="datetimeFigureOut">
              <a:rPr lang="el-GR" smtClean="0"/>
              <a:t>8/2/2022</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51D45B6D-1AE9-4C4D-AC38-C455C96DF37A}" type="slidenum">
              <a:rPr lang="el-GR" smtClean="0"/>
              <a:t>‹#›</a:t>
            </a:fld>
            <a:endParaRPr lang="el-GR"/>
          </a:p>
        </p:txBody>
      </p:sp>
    </p:spTree>
    <p:extLst>
      <p:ext uri="{BB962C8B-B14F-4D97-AF65-F5344CB8AC3E}">
        <p14:creationId xmlns:p14="http://schemas.microsoft.com/office/powerpoint/2010/main" val="2175844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8526F0F3-3C53-41BC-8FFD-0BFB6DD91672}" type="datetimeFigureOut">
              <a:rPr lang="el-GR" smtClean="0"/>
              <a:t>8/2/2022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51D45B6D-1AE9-4C4D-AC38-C455C96DF37A}" type="slidenum">
              <a:rPr lang="el-GR" smtClean="0"/>
              <a:t>‹#›</a:t>
            </a:fld>
            <a:endParaRPr lang="el-GR"/>
          </a:p>
        </p:txBody>
      </p:sp>
    </p:spTree>
    <p:extLst>
      <p:ext uri="{BB962C8B-B14F-4D97-AF65-F5344CB8AC3E}">
        <p14:creationId xmlns:p14="http://schemas.microsoft.com/office/powerpoint/2010/main" val="1799475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8526F0F3-3C53-41BC-8FFD-0BFB6DD91672}" type="datetimeFigureOut">
              <a:rPr lang="el-GR" smtClean="0"/>
              <a:t>8/2/2022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51D45B6D-1AE9-4C4D-AC38-C455C96DF37A}" type="slidenum">
              <a:rPr lang="el-GR" smtClean="0"/>
              <a:t>‹#›</a:t>
            </a:fld>
            <a:endParaRPr lang="el-GR"/>
          </a:p>
        </p:txBody>
      </p:sp>
    </p:spTree>
    <p:extLst>
      <p:ext uri="{BB962C8B-B14F-4D97-AF65-F5344CB8AC3E}">
        <p14:creationId xmlns:p14="http://schemas.microsoft.com/office/powerpoint/2010/main" val="1473159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26F0F3-3C53-41BC-8FFD-0BFB6DD91672}" type="datetimeFigureOut">
              <a:rPr lang="el-GR" smtClean="0"/>
              <a:t>8/2/2022</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D45B6D-1AE9-4C4D-AC38-C455C96DF37A}" type="slidenum">
              <a:rPr lang="el-GR" smtClean="0"/>
              <a:t>‹#›</a:t>
            </a:fld>
            <a:endParaRPr lang="el-GR"/>
          </a:p>
        </p:txBody>
      </p:sp>
    </p:spTree>
    <p:extLst>
      <p:ext uri="{BB962C8B-B14F-4D97-AF65-F5344CB8AC3E}">
        <p14:creationId xmlns:p14="http://schemas.microsoft.com/office/powerpoint/2010/main" val="12817084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B6818BD-D734-48A1-8CC0-609D11E5560E}"/>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xmlns="" id="{AF9D215A-D2A1-4903-A905-F8B06EF41B4F}"/>
              </a:ext>
            </a:extLst>
          </p:cNvPr>
          <p:cNvSpPr>
            <a:spLocks noGrp="1"/>
          </p:cNvSpPr>
          <p:nvPr>
            <p:ph type="body" idx="1"/>
          </p:nvPr>
        </p:nvSpPr>
        <p:spPr>
          <a:xfrm>
            <a:off x="838200" y="1940875"/>
            <a:ext cx="10515600" cy="42360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942B88A-7A1D-4AA1-8536-28DC13DBA5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D2766A6-3C10-4AB8-86A1-BB1F0CDA7EFE}" type="datetimeFigureOut">
              <a:rPr lang="en-US" smtClean="0">
                <a:solidFill>
                  <a:prstClr val="black">
                    <a:tint val="75000"/>
                  </a:prstClr>
                </a:solidFill>
              </a:rPr>
              <a:pPr/>
              <a:t>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37FE925-0C4B-4BAE-9799-3A9D46D920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7ADAD54-E5C5-4D48-8592-BB22F0A851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3060201-1C40-4B39-813D-5CD9493BAE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395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100000"/>
        </a:lnSpc>
        <a:spcBef>
          <a:spcPct val="0"/>
        </a:spcBef>
        <a:buNone/>
        <a:defRPr lang="en-US" sz="5400" kern="1200" smtClean="0">
          <a:gradFill>
            <a:gsLst>
              <a:gs pos="100000">
                <a:schemeClr val="tx2"/>
              </a:gs>
              <a:gs pos="0">
                <a:schemeClr val="accent1"/>
              </a:gs>
            </a:gsLst>
            <a:lin ang="0" scaled="1"/>
          </a:gradFill>
          <a:latin typeface="Aharoni" panose="02010803020104030203" pitchFamily="2" charset="-79"/>
          <a:ea typeface="+mn-ea"/>
          <a:cs typeface="Angsana New" panose="02020603050405020304" pitchFamily="18" charset="-34"/>
        </a:defRPr>
      </a:lvl1pPr>
    </p:titleStyle>
    <p:bodyStyle>
      <a:lvl1pPr marL="228600" indent="-228600" algn="l" defTabSz="914400" rtl="0" eaLnBrk="1" latinLnBrk="0" hangingPunct="1">
        <a:lnSpc>
          <a:spcPct val="110000"/>
        </a:lnSpc>
        <a:spcBef>
          <a:spcPts val="1000"/>
        </a:spcBef>
        <a:buClr>
          <a:schemeClr val="tx2"/>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dei.gr/en/i-dei/perivallon/perivallontiki-stratigiki/ananewsimes-piges-energeias" TargetMode="External"/><Relationship Id="rId2" Type="http://schemas.openxmlformats.org/officeDocument/2006/relationships/hyperlink" Target="https://www.hydro.org/waterpower/hydropower/" TargetMode="External"/><Relationship Id="rId1" Type="http://schemas.openxmlformats.org/officeDocument/2006/relationships/slideLayout" Target="../slideLayouts/slideLayout2.xml"/><Relationship Id="rId6" Type="http://schemas.openxmlformats.org/officeDocument/2006/relationships/hyperlink" Target="https://www.e-mc2.gr/el/news/naeras-pumped-storage-clean-energy-plant-island-ikaria-greece" TargetMode="External"/><Relationship Id="rId5" Type="http://schemas.openxmlformats.org/officeDocument/2006/relationships/hyperlink" Target="https://www.energy.gov/eere/water/types-hydropower-plants" TargetMode="External"/><Relationship Id="rId4" Type="http://schemas.openxmlformats.org/officeDocument/2006/relationships/hyperlink" Target="https://www.sciencedirect.com/topics/earth-and-planetary-sciences/hydroelectric-power-stations"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hyperlink" Target="https://en.wikipedia.org/w/index.php?title=Pournari&amp;action=edit&amp;redlink=1" TargetMode="External"/><Relationship Id="rId13" Type="http://schemas.openxmlformats.org/officeDocument/2006/relationships/hyperlink" Target="https://en.wikipedia.org/wiki/Tavros" TargetMode="External"/><Relationship Id="rId3" Type="http://schemas.openxmlformats.org/officeDocument/2006/relationships/hyperlink" Target="https://en.wikipedia.org/wiki/Florina" TargetMode="External"/><Relationship Id="rId7" Type="http://schemas.openxmlformats.org/officeDocument/2006/relationships/hyperlink" Target="https://en.wikipedia.org/wiki/Tripoli,_Greece" TargetMode="External"/><Relationship Id="rId12" Type="http://schemas.openxmlformats.org/officeDocument/2006/relationships/hyperlink" Target="https://en.wikipedia.org/wiki/Sifnos" TargetMode="External"/><Relationship Id="rId2" Type="http://schemas.openxmlformats.org/officeDocument/2006/relationships/hyperlink" Target="https://en.wikipedia.org/wiki/Naousa,_Paros" TargetMode="External"/><Relationship Id="rId16" Type="http://schemas.openxmlformats.org/officeDocument/2006/relationships/hyperlink" Target="https://en.wikipedia.org/wiki/Eirini_station" TargetMode="External"/><Relationship Id="rId1" Type="http://schemas.openxmlformats.org/officeDocument/2006/relationships/slideLayout" Target="../slideLayouts/slideLayout2.xml"/><Relationship Id="rId6" Type="http://schemas.openxmlformats.org/officeDocument/2006/relationships/hyperlink" Target="https://en.wikipedia.org/wiki/Koutsopodi" TargetMode="External"/><Relationship Id="rId11" Type="http://schemas.openxmlformats.org/officeDocument/2006/relationships/hyperlink" Target="https://en.wikipedia.org/wiki/Kythnos" TargetMode="External"/><Relationship Id="rId5" Type="http://schemas.openxmlformats.org/officeDocument/2006/relationships/hyperlink" Target="https://en.wikipedia.org/wiki/Thebes,_Greece" TargetMode="External"/><Relationship Id="rId15" Type="http://schemas.openxmlformats.org/officeDocument/2006/relationships/hyperlink" Target="https://en.wikipedia.org/wiki/Maroussi" TargetMode="External"/><Relationship Id="rId10" Type="http://schemas.openxmlformats.org/officeDocument/2006/relationships/hyperlink" Target="https://en.wikipedia.org/w/index.php?title=Pontoiraklia&amp;action=edit&amp;redlink=1" TargetMode="External"/><Relationship Id="rId4" Type="http://schemas.openxmlformats.org/officeDocument/2006/relationships/hyperlink" Target="https://en.wikipedia.org/wiki/Volos" TargetMode="External"/><Relationship Id="rId9" Type="http://schemas.openxmlformats.org/officeDocument/2006/relationships/hyperlink" Target="https://en.wikipedia.org/w/index.php?title=Iliopenditiki&amp;action=edit&amp;redlink=1" TargetMode="External"/><Relationship Id="rId14" Type="http://schemas.openxmlformats.org/officeDocument/2006/relationships/hyperlink" Target="https://en.wikipedia.org/w/index.php?title=Ethel_Station&amp;action=edit&amp;redlink=1"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en.wikipedia.org/wiki/Megalopoli" TargetMode="External"/><Relationship Id="rId2" Type="http://schemas.openxmlformats.org/officeDocument/2006/relationships/hyperlink" Target="https://en.wikipedia.org/wiki/Kozani" TargetMode="External"/><Relationship Id="rId1" Type="http://schemas.openxmlformats.org/officeDocument/2006/relationships/slideLayout" Target="../slideLayouts/slideLayout2.xml"/><Relationship Id="rId4" Type="http://schemas.openxmlformats.org/officeDocument/2006/relationships/hyperlink" Target="https://en.wikipedia.org/wiki/Cret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ppcr.gr/en/" TargetMode="External"/><Relationship Id="rId2" Type="http://schemas.openxmlformats.org/officeDocument/2006/relationships/hyperlink" Target="https://www.slideshare.net/Fotinitsapakidou07/photovoltaic-parks-in-greece" TargetMode="External"/><Relationship Id="rId1" Type="http://schemas.openxmlformats.org/officeDocument/2006/relationships/slideLayout" Target="../slideLayouts/slideLayout2.xml"/><Relationship Id="rId4" Type="http://schemas.openxmlformats.org/officeDocument/2006/relationships/hyperlink" Target="https://en.wikipedia.org/wiki/Solar_power_in_Greece"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sciencedirect.com/science/article/pii/S0048969720380025" TargetMode="Externa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xmlns="" id="{19F9BF86-FE94-4517-B97D-026C7515E5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Picture 4" descr="Colourful paper stripes">
            <a:extLst>
              <a:ext uri="{FF2B5EF4-FFF2-40B4-BE49-F238E27FC236}">
                <a16:creationId xmlns:a16="http://schemas.microsoft.com/office/drawing/2014/main" xmlns="" id="{2E60A681-DC74-4D87-8401-B10BD1CF00DD}"/>
              </a:ext>
            </a:extLst>
          </p:cNvPr>
          <p:cNvPicPr>
            <a:picLocks noChangeAspect="1"/>
          </p:cNvPicPr>
          <p:nvPr/>
        </p:nvPicPr>
        <p:blipFill rotWithShape="1">
          <a:blip r:embed="rId2"/>
          <a:srcRect t="7503" b="8228"/>
          <a:stretch/>
        </p:blipFill>
        <p:spPr>
          <a:xfrm>
            <a:off x="20" y="10"/>
            <a:ext cx="12191979" cy="6857990"/>
          </a:xfrm>
          <a:prstGeom prst="rect">
            <a:avLst/>
          </a:prstGeom>
        </p:spPr>
      </p:pic>
      <p:sp>
        <p:nvSpPr>
          <p:cNvPr id="23" name="Rectangle 22">
            <a:extLst>
              <a:ext uri="{FF2B5EF4-FFF2-40B4-BE49-F238E27FC236}">
                <a16:creationId xmlns:a16="http://schemas.microsoft.com/office/drawing/2014/main" xmlns="" id="{F7C2A816-955C-4079-AAAB-066EBD44186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6" y="0"/>
            <a:ext cx="8543515" cy="6858000"/>
          </a:xfrm>
          <a:prstGeom prst="rect">
            <a:avLst/>
          </a:prstGeom>
          <a:gradFill flip="none" rotWithShape="1">
            <a:gsLst>
              <a:gs pos="0">
                <a:schemeClr val="tx2">
                  <a:lumMod val="50000"/>
                  <a:alpha val="0"/>
                </a:schemeClr>
              </a:gs>
              <a:gs pos="58000">
                <a:srgbClr val="0E0D12">
                  <a:alpha val="58000"/>
                </a:srgbClr>
              </a:gs>
              <a:gs pos="93000">
                <a:srgbClr val="000000">
                  <a:alpha val="58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a:extLst>
              <a:ext uri="{FF2B5EF4-FFF2-40B4-BE49-F238E27FC236}">
                <a16:creationId xmlns:a16="http://schemas.microsoft.com/office/drawing/2014/main" xmlns="" id="{B27783A3-C689-4982-901E-497DB442F1E6}"/>
              </a:ext>
            </a:extLst>
          </p:cNvPr>
          <p:cNvSpPr>
            <a:spLocks noGrp="1"/>
          </p:cNvSpPr>
          <p:nvPr>
            <p:ph type="title"/>
          </p:nvPr>
        </p:nvSpPr>
        <p:spPr>
          <a:xfrm>
            <a:off x="783155" y="1951631"/>
            <a:ext cx="7701862" cy="1665027"/>
          </a:xfrm>
        </p:spPr>
        <p:txBody>
          <a:bodyPr vert="horz" lIns="91440" tIns="45720" rIns="91440" bIns="45720" rtlCol="0" anchor="t">
            <a:normAutofit/>
          </a:bodyPr>
          <a:lstStyle/>
          <a:p>
            <a:pPr algn="ctr"/>
            <a:r>
              <a:rPr lang="el-GR" sz="4000" dirty="0">
                <a:solidFill>
                  <a:srgbClr val="FFFFFF"/>
                </a:solidFill>
                <a:ea typeface="+mn-lt"/>
                <a:cs typeface="+mn-lt"/>
              </a:rPr>
              <a:t>Renewable Energy </a:t>
            </a:r>
            <a:r>
              <a:rPr lang="el-GR" sz="4000" dirty="0" smtClean="0">
                <a:solidFill>
                  <a:srgbClr val="FFFFFF"/>
                </a:solidFill>
                <a:ea typeface="+mn-lt"/>
                <a:cs typeface="+mn-lt"/>
              </a:rPr>
              <a:t>Sources</a:t>
            </a:r>
            <a:r>
              <a:rPr lang="en-US" sz="4000" dirty="0" smtClean="0">
                <a:solidFill>
                  <a:srgbClr val="FFFFFF"/>
                </a:solidFill>
                <a:ea typeface="+mn-lt"/>
                <a:cs typeface="+mn-lt"/>
              </a:rPr>
              <a:t/>
            </a:r>
            <a:br>
              <a:rPr lang="en-US" sz="4000" dirty="0" smtClean="0">
                <a:solidFill>
                  <a:srgbClr val="FFFFFF"/>
                </a:solidFill>
                <a:ea typeface="+mn-lt"/>
                <a:cs typeface="+mn-lt"/>
              </a:rPr>
            </a:br>
            <a:r>
              <a:rPr lang="en-US" sz="4000" dirty="0" smtClean="0">
                <a:solidFill>
                  <a:srgbClr val="FFFFFF"/>
                </a:solidFill>
                <a:ea typeface="+mn-lt"/>
                <a:cs typeface="+mn-lt"/>
              </a:rPr>
              <a:t>in </a:t>
            </a:r>
            <a:r>
              <a:rPr lang="en-US" sz="4000" dirty="0">
                <a:solidFill>
                  <a:srgbClr val="FFFFFF"/>
                </a:solidFill>
                <a:ea typeface="+mn-lt"/>
                <a:cs typeface="+mn-lt"/>
              </a:rPr>
              <a:t>G</a:t>
            </a:r>
            <a:r>
              <a:rPr lang="en-US" sz="4000" dirty="0" smtClean="0">
                <a:solidFill>
                  <a:srgbClr val="FFFFFF"/>
                </a:solidFill>
                <a:ea typeface="+mn-lt"/>
                <a:cs typeface="+mn-lt"/>
              </a:rPr>
              <a:t>reece</a:t>
            </a:r>
            <a:endParaRPr lang="el-GR" sz="4000" dirty="0">
              <a:solidFill>
                <a:srgbClr val="FFFFFF"/>
              </a:solidFill>
            </a:endParaRPr>
          </a:p>
        </p:txBody>
      </p:sp>
      <p:pic>
        <p:nvPicPr>
          <p:cNvPr id="6" name="Picture 19" descr="Blue painted factory">
            <a:extLst>
              <a:ext uri="{FF2B5EF4-FFF2-40B4-BE49-F238E27FC236}">
                <a16:creationId xmlns="" xmlns:a16="http://schemas.microsoft.com/office/drawing/2014/main" id="{228BE518-CB60-4467-8AD3-54DA24577579}"/>
              </a:ext>
            </a:extLst>
          </p:cNvPr>
          <p:cNvPicPr>
            <a:picLocks noChangeAspect="1"/>
          </p:cNvPicPr>
          <p:nvPr/>
        </p:nvPicPr>
        <p:blipFill rotWithShape="1">
          <a:blip r:embed="rId3"/>
          <a:srcRect t="15605" r="-2" b="-2"/>
          <a:stretch/>
        </p:blipFill>
        <p:spPr>
          <a:xfrm>
            <a:off x="8722429" y="1"/>
            <a:ext cx="3469569" cy="1951630"/>
          </a:xfrm>
          <a:prstGeom prst="rect">
            <a:avLst/>
          </a:prstGeom>
        </p:spPr>
      </p:pic>
      <p:pic>
        <p:nvPicPr>
          <p:cNvPr id="7" name="Εικόνα 4" descr="Εικόνα που περιέχει χλόη, υπαίθριος, ουρανός, βουνό&#10;&#10;Περιγραφή που δημιουργήθηκε αυτόματα">
            <a:extLst>
              <a:ext uri="{FF2B5EF4-FFF2-40B4-BE49-F238E27FC236}">
                <a16:creationId xmlns="" xmlns:a16="http://schemas.microsoft.com/office/drawing/2014/main" id="{A6A1B346-8B52-4BD4-B37E-ACF3D7A820E4}"/>
              </a:ext>
            </a:extLst>
          </p:cNvPr>
          <p:cNvPicPr>
            <a:picLocks noChangeAspect="1"/>
          </p:cNvPicPr>
          <p:nvPr/>
        </p:nvPicPr>
        <p:blipFill>
          <a:blip r:embed="rId4"/>
          <a:stretch>
            <a:fillRect/>
          </a:stretch>
        </p:blipFill>
        <p:spPr>
          <a:xfrm>
            <a:off x="8722428" y="2065775"/>
            <a:ext cx="3469570" cy="2339040"/>
          </a:xfrm>
          <a:prstGeom prst="rect">
            <a:avLst/>
          </a:prstGeom>
        </p:spPr>
      </p:pic>
      <p:pic>
        <p:nvPicPr>
          <p:cNvPr id="8" name="Picture 3" descr="A wind farm on sunset">
            <a:extLst>
              <a:ext uri="{FF2B5EF4-FFF2-40B4-BE49-F238E27FC236}">
                <a16:creationId xmlns:a16="http://schemas.microsoft.com/office/drawing/2014/main" xmlns="" id="{E687BB2E-237B-482F-955F-F59BCF9A39C5}"/>
              </a:ext>
            </a:extLst>
          </p:cNvPr>
          <p:cNvPicPr>
            <a:picLocks noChangeAspect="1"/>
          </p:cNvPicPr>
          <p:nvPr/>
        </p:nvPicPr>
        <p:blipFill rotWithShape="1">
          <a:blip r:embed="rId5" cstate="print"/>
          <a:srcRect r="15556" b="1"/>
          <a:stretch/>
        </p:blipFill>
        <p:spPr>
          <a:xfrm>
            <a:off x="8728497" y="4531910"/>
            <a:ext cx="3457431" cy="2198995"/>
          </a:xfrm>
          <a:prstGeom prst="rect">
            <a:avLst/>
          </a:prstGeom>
        </p:spPr>
      </p:pic>
      <p:pic>
        <p:nvPicPr>
          <p:cNvPr id="9" name="1 - Εικόνα" descr="erasmus logo.jpg"/>
          <p:cNvPicPr/>
          <p:nvPr/>
        </p:nvPicPr>
        <p:blipFill>
          <a:blip r:embed="rId6" cstate="print"/>
          <a:stretch>
            <a:fillRect/>
          </a:stretch>
        </p:blipFill>
        <p:spPr>
          <a:xfrm>
            <a:off x="0" y="5667375"/>
            <a:ext cx="1415415" cy="1190625"/>
          </a:xfrm>
          <a:prstGeom prst="rect">
            <a:avLst/>
          </a:prstGeom>
        </p:spPr>
      </p:pic>
      <p:pic>
        <p:nvPicPr>
          <p:cNvPr id="10" name="8 - Εικόνα" descr="clear logo.png"/>
          <p:cNvPicPr/>
          <p:nvPr/>
        </p:nvPicPr>
        <p:blipFill>
          <a:blip r:embed="rId7" cstate="print"/>
          <a:stretch>
            <a:fillRect/>
          </a:stretch>
        </p:blipFill>
        <p:spPr>
          <a:xfrm>
            <a:off x="1595671" y="5393879"/>
            <a:ext cx="1371600" cy="1433830"/>
          </a:xfrm>
          <a:prstGeom prst="rect">
            <a:avLst/>
          </a:prstGeom>
        </p:spPr>
      </p:pic>
      <p:pic>
        <p:nvPicPr>
          <p:cNvPr id="11" name="14 - Εικόνα" descr="NEW_siflogofsch.jpg"/>
          <p:cNvPicPr/>
          <p:nvPr/>
        </p:nvPicPr>
        <p:blipFill>
          <a:blip r:embed="rId8" cstate="print"/>
          <a:stretch>
            <a:fillRect/>
          </a:stretch>
        </p:blipFill>
        <p:spPr>
          <a:xfrm>
            <a:off x="3197307" y="5681033"/>
            <a:ext cx="911528" cy="1049872"/>
          </a:xfrm>
          <a:prstGeom prst="rect">
            <a:avLst/>
          </a:prstGeom>
        </p:spPr>
      </p:pic>
      <p:sp>
        <p:nvSpPr>
          <p:cNvPr id="3" name="TextBox 2"/>
          <p:cNvSpPr txBox="1"/>
          <p:nvPr/>
        </p:nvSpPr>
        <p:spPr>
          <a:xfrm>
            <a:off x="4568907" y="6129662"/>
            <a:ext cx="2080043" cy="923330"/>
          </a:xfrm>
          <a:prstGeom prst="rect">
            <a:avLst/>
          </a:prstGeom>
          <a:noFill/>
        </p:spPr>
        <p:txBody>
          <a:bodyPr wrap="square" rtlCol="0">
            <a:spAutoFit/>
          </a:bodyPr>
          <a:lstStyle/>
          <a:p>
            <a:r>
              <a:rPr lang="en-US" b="1" dirty="0" smtClean="0">
                <a:solidFill>
                  <a:schemeClr val="bg1"/>
                </a:solidFill>
              </a:rPr>
              <a:t>SIENA, 8/2/2022</a:t>
            </a:r>
          </a:p>
          <a:p>
            <a:endParaRPr lang="en-US" b="1" dirty="0">
              <a:solidFill>
                <a:schemeClr val="bg1"/>
              </a:solidFill>
            </a:endParaRPr>
          </a:p>
          <a:p>
            <a:endParaRPr lang="el-GR" b="1" dirty="0">
              <a:solidFill>
                <a:schemeClr val="bg1"/>
              </a:solidFill>
            </a:endParaRPr>
          </a:p>
        </p:txBody>
      </p:sp>
      <p:pic>
        <p:nvPicPr>
          <p:cNvPr id="13" name="10 - Εικόνα" descr="image (1).png"/>
          <p:cNvPicPr/>
          <p:nvPr/>
        </p:nvPicPr>
        <p:blipFill>
          <a:blip r:embed="rId9" cstate="print"/>
          <a:stretch>
            <a:fillRect/>
          </a:stretch>
        </p:blipFill>
        <p:spPr>
          <a:xfrm>
            <a:off x="7005738" y="5859997"/>
            <a:ext cx="1209040" cy="857250"/>
          </a:xfrm>
          <a:prstGeom prst="rect">
            <a:avLst/>
          </a:prstGeom>
        </p:spPr>
      </p:pic>
      <p:sp>
        <p:nvSpPr>
          <p:cNvPr id="4" name="TextBox 3"/>
          <p:cNvSpPr txBox="1"/>
          <p:nvPr/>
        </p:nvSpPr>
        <p:spPr>
          <a:xfrm>
            <a:off x="1415415" y="167005"/>
            <a:ext cx="6650412" cy="830997"/>
          </a:xfrm>
          <a:prstGeom prst="rect">
            <a:avLst/>
          </a:prstGeom>
          <a:noFill/>
        </p:spPr>
        <p:txBody>
          <a:bodyPr wrap="square" rtlCol="0">
            <a:spAutoFit/>
          </a:bodyPr>
          <a:lstStyle/>
          <a:p>
            <a:pPr algn="ctr"/>
            <a:r>
              <a:rPr lang="en-US" sz="2400" b="1" i="1" dirty="0" err="1">
                <a:solidFill>
                  <a:schemeClr val="accent1">
                    <a:lumMod val="60000"/>
                    <a:lumOff val="40000"/>
                  </a:schemeClr>
                </a:solidFill>
              </a:rPr>
              <a:t>iGO</a:t>
            </a:r>
            <a:r>
              <a:rPr lang="en-US" sz="2400" b="1" i="1" dirty="0">
                <a:solidFill>
                  <a:schemeClr val="accent1">
                    <a:lumMod val="60000"/>
                    <a:lumOff val="40000"/>
                  </a:schemeClr>
                </a:solidFill>
              </a:rPr>
              <a:t> ECO</a:t>
            </a:r>
            <a:endParaRPr lang="el-GR" sz="2400" dirty="0">
              <a:solidFill>
                <a:schemeClr val="accent1">
                  <a:lumMod val="60000"/>
                  <a:lumOff val="40000"/>
                </a:schemeClr>
              </a:solidFill>
            </a:endParaRPr>
          </a:p>
          <a:p>
            <a:pPr algn="ctr"/>
            <a:r>
              <a:rPr lang="en-US" sz="2400" b="1" i="1" dirty="0">
                <a:solidFill>
                  <a:schemeClr val="accent1">
                    <a:lumMod val="60000"/>
                    <a:lumOff val="40000"/>
                  </a:schemeClr>
                </a:solidFill>
              </a:rPr>
              <a:t>Respect and Care about the Earth!”</a:t>
            </a:r>
            <a:endParaRPr lang="el-GR" sz="2400" dirty="0">
              <a:solidFill>
                <a:schemeClr val="accent1">
                  <a:lumMod val="60000"/>
                  <a:lumOff val="40000"/>
                </a:schemeClr>
              </a:solidFill>
            </a:endParaRPr>
          </a:p>
        </p:txBody>
      </p:sp>
    </p:spTree>
    <p:extLst>
      <p:ext uri="{BB962C8B-B14F-4D97-AF65-F5344CB8AC3E}">
        <p14:creationId xmlns:p14="http://schemas.microsoft.com/office/powerpoint/2010/main" val="36396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9">
            <a:extLst>
              <a:ext uri="{FF2B5EF4-FFF2-40B4-BE49-F238E27FC236}">
                <a16:creationId xmlns="" xmlns:a16="http://schemas.microsoft.com/office/drawing/2014/main" id="{22587ECF-85E9-4393-9D87-8EB6F3F6C2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 xmlns:a16="http://schemas.microsoft.com/office/drawing/2014/main" id="{BAC0C28B-CC9C-45D9-9122-6A1C6D548DF5}"/>
              </a:ext>
            </a:extLst>
          </p:cNvPr>
          <p:cNvSpPr>
            <a:spLocks noGrp="1"/>
          </p:cNvSpPr>
          <p:nvPr>
            <p:ph type="title"/>
          </p:nvPr>
        </p:nvSpPr>
        <p:spPr>
          <a:xfrm>
            <a:off x="838199" y="537883"/>
            <a:ext cx="4011928" cy="1942810"/>
          </a:xfrm>
        </p:spPr>
        <p:txBody>
          <a:bodyPr anchor="b">
            <a:normAutofit/>
          </a:bodyPr>
          <a:lstStyle/>
          <a:p>
            <a:r>
              <a:rPr lang="el-GR">
                <a:latin typeface="Calibri"/>
                <a:ea typeface="+mj-lt"/>
                <a:cs typeface="+mj-lt"/>
              </a:rPr>
              <a:t>The </a:t>
            </a:r>
            <a:r>
              <a:rPr lang="el-GR" err="1">
                <a:latin typeface="Calibri"/>
                <a:ea typeface="+mj-lt"/>
                <a:cs typeface="+mj-lt"/>
              </a:rPr>
              <a:t>Corporation</a:t>
            </a:r>
            <a:r>
              <a:rPr lang="el-GR">
                <a:latin typeface="Calibri"/>
                <a:ea typeface="+mj-lt"/>
                <a:cs typeface="+mj-lt"/>
              </a:rPr>
              <a:t> </a:t>
            </a:r>
            <a:r>
              <a:rPr lang="el-GR" err="1">
                <a:latin typeface="Calibri"/>
                <a:ea typeface="+mj-lt"/>
                <a:cs typeface="+mj-lt"/>
              </a:rPr>
              <a:t>continues</a:t>
            </a:r>
            <a:r>
              <a:rPr lang="el-GR">
                <a:latin typeface="Calibri"/>
                <a:ea typeface="+mj-lt"/>
                <a:cs typeface="+mj-lt"/>
              </a:rPr>
              <a:t> </a:t>
            </a:r>
            <a:r>
              <a:rPr lang="el-GR" err="1">
                <a:latin typeface="Calibri"/>
                <a:ea typeface="+mj-lt"/>
                <a:cs typeface="+mj-lt"/>
              </a:rPr>
              <a:t>to</a:t>
            </a:r>
            <a:r>
              <a:rPr lang="el-GR">
                <a:latin typeface="Calibri"/>
                <a:ea typeface="+mj-lt"/>
                <a:cs typeface="+mj-lt"/>
              </a:rPr>
              <a:t>:</a:t>
            </a:r>
            <a:r>
              <a:rPr lang="el-GR" sz="2800">
                <a:ea typeface="+mj-lt"/>
                <a:cs typeface="+mj-lt"/>
              </a:rPr>
              <a:t> </a:t>
            </a:r>
            <a:endParaRPr lang="el-GR" sz="2800">
              <a:cs typeface="Calibri Light" panose="020F0302020204030204"/>
            </a:endParaRPr>
          </a:p>
        </p:txBody>
      </p:sp>
      <p:sp>
        <p:nvSpPr>
          <p:cNvPr id="3" name="Θέση περιεχομένου 2">
            <a:extLst>
              <a:ext uri="{FF2B5EF4-FFF2-40B4-BE49-F238E27FC236}">
                <a16:creationId xmlns="" xmlns:a16="http://schemas.microsoft.com/office/drawing/2014/main" id="{265D15A0-90EF-4798-B2BD-B9D8891F8503}"/>
              </a:ext>
            </a:extLst>
          </p:cNvPr>
          <p:cNvSpPr>
            <a:spLocks noGrp="1"/>
          </p:cNvSpPr>
          <p:nvPr>
            <p:ph idx="1"/>
          </p:nvPr>
        </p:nvSpPr>
        <p:spPr>
          <a:xfrm>
            <a:off x="838199" y="2686323"/>
            <a:ext cx="4783697" cy="3433583"/>
          </a:xfrm>
        </p:spPr>
        <p:txBody>
          <a:bodyPr vert="horz" lIns="91440" tIns="45720" rIns="91440" bIns="45720" rtlCol="0" anchor="t">
            <a:normAutofit/>
          </a:bodyPr>
          <a:lstStyle/>
          <a:p>
            <a:pPr marL="0" indent="0">
              <a:buNone/>
            </a:pPr>
            <a:endParaRPr lang="el-GR" sz="2400">
              <a:ea typeface="+mn-lt"/>
              <a:cs typeface="+mn-lt"/>
            </a:endParaRPr>
          </a:p>
          <a:p>
            <a:r>
              <a:rPr lang="el-GR" sz="2400" err="1">
                <a:ea typeface="+mn-lt"/>
                <a:cs typeface="+mn-lt"/>
              </a:rPr>
              <a:t>construct</a:t>
            </a:r>
            <a:r>
              <a:rPr lang="el-GR" sz="2400">
                <a:ea typeface="+mn-lt"/>
                <a:cs typeface="+mn-lt"/>
              </a:rPr>
              <a:t> </a:t>
            </a:r>
            <a:r>
              <a:rPr lang="el-GR" sz="2400" err="1">
                <a:ea typeface="+mn-lt"/>
                <a:cs typeface="+mn-lt"/>
              </a:rPr>
              <a:t>downstream</a:t>
            </a:r>
            <a:r>
              <a:rPr lang="el-GR" sz="2400">
                <a:ea typeface="+mn-lt"/>
                <a:cs typeface="+mn-lt"/>
              </a:rPr>
              <a:t> </a:t>
            </a:r>
            <a:r>
              <a:rPr lang="el-GR" sz="2400" err="1">
                <a:ea typeface="+mn-lt"/>
                <a:cs typeface="+mn-lt"/>
              </a:rPr>
              <a:t>dams</a:t>
            </a:r>
            <a:endParaRPr lang="el-GR" sz="2400">
              <a:ea typeface="+mn-lt"/>
              <a:cs typeface="+mn-lt"/>
            </a:endParaRPr>
          </a:p>
          <a:p>
            <a:r>
              <a:rPr lang="el-GR" sz="2400" err="1">
                <a:ea typeface="+mn-lt"/>
                <a:cs typeface="+mn-lt"/>
              </a:rPr>
              <a:t>create</a:t>
            </a:r>
            <a:r>
              <a:rPr lang="el-GR" sz="2400">
                <a:ea typeface="+mn-lt"/>
                <a:cs typeface="+mn-lt"/>
              </a:rPr>
              <a:t> </a:t>
            </a:r>
            <a:r>
              <a:rPr lang="el-GR" sz="2400" err="1">
                <a:ea typeface="+mn-lt"/>
                <a:cs typeface="+mn-lt"/>
              </a:rPr>
              <a:t>artificial</a:t>
            </a:r>
            <a:r>
              <a:rPr lang="el-GR" sz="2400">
                <a:ea typeface="+mn-lt"/>
                <a:cs typeface="+mn-lt"/>
              </a:rPr>
              <a:t> </a:t>
            </a:r>
            <a:r>
              <a:rPr lang="el-GR" sz="2400" err="1">
                <a:ea typeface="+mn-lt"/>
                <a:cs typeface="+mn-lt"/>
              </a:rPr>
              <a:t>lakes</a:t>
            </a:r>
            <a:r>
              <a:rPr lang="el-GR" sz="2400">
                <a:ea typeface="+mn-lt"/>
                <a:cs typeface="+mn-lt"/>
              </a:rPr>
              <a:t> </a:t>
            </a:r>
            <a:r>
              <a:rPr lang="el-GR" sz="2400" err="1">
                <a:ea typeface="+mn-lt"/>
                <a:cs typeface="+mn-lt"/>
              </a:rPr>
              <a:t>or</a:t>
            </a:r>
            <a:r>
              <a:rPr lang="el-GR" sz="2400">
                <a:ea typeface="+mn-lt"/>
                <a:cs typeface="+mn-lt"/>
              </a:rPr>
              <a:t> </a:t>
            </a:r>
            <a:r>
              <a:rPr lang="el-GR" sz="2400" err="1">
                <a:ea typeface="+mn-lt"/>
                <a:cs typeface="+mn-lt"/>
              </a:rPr>
              <a:t>otherwise</a:t>
            </a:r>
            <a:r>
              <a:rPr lang="el-GR" sz="2400">
                <a:ea typeface="+mn-lt"/>
                <a:cs typeface="+mn-lt"/>
              </a:rPr>
              <a:t> </a:t>
            </a:r>
            <a:r>
              <a:rPr lang="el-GR" sz="2400" err="1">
                <a:ea typeface="+mn-lt"/>
                <a:cs typeface="+mn-lt"/>
              </a:rPr>
              <a:t>called</a:t>
            </a:r>
            <a:r>
              <a:rPr lang="el-GR" sz="2400">
                <a:ea typeface="+mn-lt"/>
                <a:cs typeface="+mn-lt"/>
              </a:rPr>
              <a:t> </a:t>
            </a:r>
            <a:r>
              <a:rPr lang="el-GR" sz="2400" err="1">
                <a:ea typeface="+mn-lt"/>
                <a:cs typeface="+mn-lt"/>
              </a:rPr>
              <a:t>water</a:t>
            </a:r>
            <a:r>
              <a:rPr lang="el-GR" sz="2400">
                <a:ea typeface="+mn-lt"/>
                <a:cs typeface="+mn-lt"/>
              </a:rPr>
              <a:t> </a:t>
            </a:r>
            <a:r>
              <a:rPr lang="el-GR" sz="2400" err="1">
                <a:ea typeface="+mn-lt"/>
                <a:cs typeface="+mn-lt"/>
              </a:rPr>
              <a:t>reservoirs</a:t>
            </a:r>
            <a:r>
              <a:rPr lang="el-GR" sz="2400">
                <a:ea typeface="+mn-lt"/>
                <a:cs typeface="+mn-lt"/>
              </a:rPr>
              <a:t>, </a:t>
            </a:r>
            <a:r>
              <a:rPr lang="el-GR" sz="2400" err="1">
                <a:ea typeface="+mn-lt"/>
                <a:cs typeface="+mn-lt"/>
              </a:rPr>
              <a:t>exploiting</a:t>
            </a:r>
            <a:r>
              <a:rPr lang="el-GR" sz="2400">
                <a:ea typeface="+mn-lt"/>
                <a:cs typeface="+mn-lt"/>
              </a:rPr>
              <a:t> the </a:t>
            </a:r>
            <a:r>
              <a:rPr lang="el-GR" sz="2400" err="1">
                <a:ea typeface="+mn-lt"/>
                <a:cs typeface="+mn-lt"/>
              </a:rPr>
              <a:t>hydro</a:t>
            </a:r>
            <a:r>
              <a:rPr lang="el-GR" sz="2400">
                <a:ea typeface="+mn-lt"/>
                <a:cs typeface="+mn-lt"/>
              </a:rPr>
              <a:t> </a:t>
            </a:r>
            <a:r>
              <a:rPr lang="el-GR" sz="2400" err="1">
                <a:ea typeface="+mn-lt"/>
                <a:cs typeface="+mn-lt"/>
              </a:rPr>
              <a:t>potential</a:t>
            </a:r>
            <a:r>
              <a:rPr lang="el-GR" sz="2400">
                <a:ea typeface="+mn-lt"/>
                <a:cs typeface="+mn-lt"/>
              </a:rPr>
              <a:t> of the </a:t>
            </a:r>
            <a:r>
              <a:rPr lang="el-GR" sz="2400" err="1">
                <a:ea typeface="+mn-lt"/>
                <a:cs typeface="+mn-lt"/>
              </a:rPr>
              <a:t>country</a:t>
            </a:r>
            <a:r>
              <a:rPr lang="el-GR" sz="2400">
                <a:ea typeface="+mn-lt"/>
                <a:cs typeface="+mn-lt"/>
              </a:rPr>
              <a:t> </a:t>
            </a:r>
            <a:r>
              <a:rPr lang="el-GR" sz="2400" err="1">
                <a:ea typeface="+mn-lt"/>
                <a:cs typeface="+mn-lt"/>
              </a:rPr>
              <a:t>contributing</a:t>
            </a:r>
            <a:r>
              <a:rPr lang="el-GR" sz="2400">
                <a:ea typeface="+mn-lt"/>
                <a:cs typeface="+mn-lt"/>
              </a:rPr>
              <a:t> the </a:t>
            </a:r>
            <a:r>
              <a:rPr lang="el-GR" sz="2400" err="1">
                <a:ea typeface="+mn-lt"/>
                <a:cs typeface="+mn-lt"/>
              </a:rPr>
              <a:t>maintenance</a:t>
            </a:r>
            <a:r>
              <a:rPr lang="el-GR" sz="2400">
                <a:ea typeface="+mn-lt"/>
                <a:cs typeface="+mn-lt"/>
              </a:rPr>
              <a:t> of the </a:t>
            </a:r>
            <a:r>
              <a:rPr lang="el-GR" sz="2400" err="1">
                <a:ea typeface="+mn-lt"/>
                <a:cs typeface="+mn-lt"/>
              </a:rPr>
              <a:t>energy</a:t>
            </a:r>
            <a:r>
              <a:rPr lang="el-GR" sz="2400">
                <a:ea typeface="+mn-lt"/>
                <a:cs typeface="+mn-lt"/>
              </a:rPr>
              <a:t> </a:t>
            </a:r>
            <a:r>
              <a:rPr lang="el-GR" sz="2400" err="1">
                <a:ea typeface="+mn-lt"/>
                <a:cs typeface="+mn-lt"/>
              </a:rPr>
              <a:t>supply</a:t>
            </a:r>
            <a:r>
              <a:rPr lang="el-GR" sz="2400">
                <a:ea typeface="+mn-lt"/>
                <a:cs typeface="+mn-lt"/>
              </a:rPr>
              <a:t>. </a:t>
            </a:r>
            <a:endParaRPr lang="el-GR" sz="2400">
              <a:cs typeface="Calibri" panose="020F0502020204030204"/>
            </a:endParaRPr>
          </a:p>
        </p:txBody>
      </p:sp>
      <p:pic>
        <p:nvPicPr>
          <p:cNvPr id="4" name="Εικόνα 4" descr="Εικόνα που περιέχει υπαίθριος, ουρανός, νερό, φύση&#10;&#10;Περιγραφή που δημιουργήθηκε αυτόματα">
            <a:extLst>
              <a:ext uri="{FF2B5EF4-FFF2-40B4-BE49-F238E27FC236}">
                <a16:creationId xmlns="" xmlns:a16="http://schemas.microsoft.com/office/drawing/2014/main" id="{02130561-8918-470A-A7F5-C7893C44E7ED}"/>
              </a:ext>
            </a:extLst>
          </p:cNvPr>
          <p:cNvPicPr>
            <a:picLocks noChangeAspect="1"/>
          </p:cNvPicPr>
          <p:nvPr/>
        </p:nvPicPr>
        <p:blipFill rotWithShape="1">
          <a:blip r:embed="rId3"/>
          <a:srcRect t="11383" b="13617"/>
          <a:stretch/>
        </p:blipFill>
        <p:spPr>
          <a:xfrm>
            <a:off x="5988424" y="1819882"/>
            <a:ext cx="5365375" cy="3018023"/>
          </a:xfrm>
          <a:prstGeom prst="rect">
            <a:avLst/>
          </a:prstGeom>
        </p:spPr>
      </p:pic>
    </p:spTree>
    <p:extLst>
      <p:ext uri="{BB962C8B-B14F-4D97-AF65-F5344CB8AC3E}">
        <p14:creationId xmlns:p14="http://schemas.microsoft.com/office/powerpoint/2010/main" val="408839478"/>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CF31C4A1-8C8F-4153-8D35-DD0022142C6F}"/>
              </a:ext>
            </a:extLst>
          </p:cNvPr>
          <p:cNvSpPr>
            <a:spLocks noGrp="1"/>
          </p:cNvSpPr>
          <p:nvPr>
            <p:ph type="title"/>
          </p:nvPr>
        </p:nvSpPr>
        <p:spPr>
          <a:xfrm>
            <a:off x="648929" y="629266"/>
            <a:ext cx="3505495" cy="1622321"/>
          </a:xfrm>
        </p:spPr>
        <p:txBody>
          <a:bodyPr>
            <a:normAutofit/>
          </a:bodyPr>
          <a:lstStyle/>
          <a:p>
            <a:pPr algn="ctr"/>
            <a:r>
              <a:rPr lang="el-GR" sz="3600">
                <a:ea typeface="+mj-lt"/>
                <a:cs typeface="+mj-lt"/>
              </a:rPr>
              <a:t>The </a:t>
            </a:r>
            <a:r>
              <a:rPr lang="el-GR" sz="3600" err="1">
                <a:ea typeface="+mj-lt"/>
                <a:cs typeface="+mj-lt"/>
              </a:rPr>
              <a:t>Hydroelectric</a:t>
            </a:r>
            <a:r>
              <a:rPr lang="el-GR" sz="3600">
                <a:ea typeface="+mj-lt"/>
                <a:cs typeface="+mj-lt"/>
              </a:rPr>
              <a:t> </a:t>
            </a:r>
            <a:r>
              <a:rPr lang="el-GR" sz="3600" err="1">
                <a:ea typeface="+mj-lt"/>
                <a:cs typeface="+mj-lt"/>
              </a:rPr>
              <a:t>Projects</a:t>
            </a:r>
            <a:endParaRPr lang="el-GR" sz="3600" err="1">
              <a:cs typeface="Calibri Light" panose="020F0302020204030204"/>
            </a:endParaRPr>
          </a:p>
        </p:txBody>
      </p:sp>
      <p:sp>
        <p:nvSpPr>
          <p:cNvPr id="3" name="Θέση περιεχομένου 2">
            <a:extLst>
              <a:ext uri="{FF2B5EF4-FFF2-40B4-BE49-F238E27FC236}">
                <a16:creationId xmlns="" xmlns:a16="http://schemas.microsoft.com/office/drawing/2014/main" id="{42A92E3F-AE23-4E8F-AD83-A4D1C3F2C514}"/>
              </a:ext>
            </a:extLst>
          </p:cNvPr>
          <p:cNvSpPr>
            <a:spLocks noGrp="1"/>
          </p:cNvSpPr>
          <p:nvPr>
            <p:ph idx="1"/>
          </p:nvPr>
        </p:nvSpPr>
        <p:spPr>
          <a:xfrm>
            <a:off x="0" y="2409092"/>
            <a:ext cx="4639056" cy="3785419"/>
          </a:xfrm>
        </p:spPr>
        <p:txBody>
          <a:bodyPr vert="horz" lIns="91440" tIns="45720" rIns="91440" bIns="45720" rtlCol="0" anchor="t">
            <a:normAutofit/>
          </a:bodyPr>
          <a:lstStyle/>
          <a:p>
            <a:pPr algn="ctr"/>
            <a:r>
              <a:rPr lang="el-GR" sz="2000" dirty="0">
                <a:cs typeface="Calibri"/>
              </a:rPr>
              <a:t>T</a:t>
            </a:r>
            <a:r>
              <a:rPr lang="el-GR" sz="2400" dirty="0">
                <a:cs typeface="Calibri"/>
              </a:rPr>
              <a:t>he Hydroelectric </a:t>
            </a:r>
            <a:r>
              <a:rPr lang="el-GR" sz="2400" dirty="0" smtClean="0">
                <a:cs typeface="Calibri"/>
              </a:rPr>
              <a:t>Projects</a:t>
            </a:r>
            <a:r>
              <a:rPr lang="en-US" sz="2400" dirty="0" smtClean="0">
                <a:cs typeface="Calibri"/>
              </a:rPr>
              <a:t/>
            </a:r>
            <a:br>
              <a:rPr lang="en-US" sz="2400" dirty="0" smtClean="0">
                <a:cs typeface="Calibri"/>
              </a:rPr>
            </a:br>
            <a:r>
              <a:rPr lang="el-GR" sz="2400" dirty="0">
                <a:cs typeface="Calibri"/>
              </a:rPr>
              <a:t> substitute in many cases the </a:t>
            </a:r>
            <a:r>
              <a:rPr lang="en-US" sz="2400" dirty="0" smtClean="0">
                <a:cs typeface="Calibri"/>
              </a:rPr>
              <a:t/>
            </a:r>
            <a:br>
              <a:rPr lang="en-US" sz="2400" dirty="0" smtClean="0">
                <a:cs typeface="Calibri"/>
              </a:rPr>
            </a:br>
            <a:r>
              <a:rPr lang="el-GR" sz="2400" dirty="0" smtClean="0">
                <a:cs typeface="Calibri"/>
              </a:rPr>
              <a:t>fossil</a:t>
            </a:r>
            <a:r>
              <a:rPr lang="el-GR" sz="2400" dirty="0">
                <a:cs typeface="Calibri"/>
              </a:rPr>
              <a:t> fuels contributing </a:t>
            </a:r>
            <a:r>
              <a:rPr lang="en-US" sz="2400" dirty="0" smtClean="0">
                <a:cs typeface="Calibri"/>
              </a:rPr>
              <a:t/>
            </a:r>
            <a:br>
              <a:rPr lang="en-US" sz="2400" dirty="0" smtClean="0">
                <a:cs typeface="Calibri"/>
              </a:rPr>
            </a:br>
            <a:r>
              <a:rPr lang="el-GR" sz="2400" dirty="0" smtClean="0">
                <a:cs typeface="Calibri"/>
              </a:rPr>
              <a:t>decisively</a:t>
            </a:r>
            <a:r>
              <a:rPr lang="el-GR" sz="2400" dirty="0">
                <a:cs typeface="Calibri"/>
              </a:rPr>
              <a:t> to the reduction of CO2 emissions </a:t>
            </a:r>
            <a:r>
              <a:rPr lang="el-GR" sz="2400" dirty="0" smtClean="0">
                <a:cs typeface="Calibri"/>
              </a:rPr>
              <a:t>and</a:t>
            </a:r>
            <a:r>
              <a:rPr lang="en-US" sz="2400" dirty="0" smtClean="0">
                <a:cs typeface="Calibri"/>
              </a:rPr>
              <a:t> t</a:t>
            </a:r>
            <a:r>
              <a:rPr lang="el-GR" sz="2400" dirty="0" smtClean="0">
                <a:cs typeface="Calibri"/>
              </a:rPr>
              <a:t>he</a:t>
            </a:r>
            <a:r>
              <a:rPr lang="el-GR" sz="2400" dirty="0">
                <a:cs typeface="Calibri"/>
              </a:rPr>
              <a:t> limitation </a:t>
            </a:r>
            <a:r>
              <a:rPr lang="el-GR" sz="2400" dirty="0" smtClean="0">
                <a:cs typeface="Calibri"/>
              </a:rPr>
              <a:t>of</a:t>
            </a:r>
            <a:r>
              <a:rPr lang="en-US" sz="2400" dirty="0" smtClean="0">
                <a:cs typeface="Calibri"/>
              </a:rPr>
              <a:t> </a:t>
            </a:r>
            <a:r>
              <a:rPr lang="el-GR" sz="2400" dirty="0" smtClean="0">
                <a:cs typeface="Calibri"/>
              </a:rPr>
              <a:t>the</a:t>
            </a:r>
            <a:r>
              <a:rPr lang="el-GR" sz="2400" dirty="0">
                <a:cs typeface="Calibri"/>
              </a:rPr>
              <a:t> greenhouse phenomenon</a:t>
            </a:r>
            <a:endParaRPr lang="el-GR" sz="2400" dirty="0">
              <a:ea typeface="+mn-lt"/>
              <a:cs typeface="+mn-lt"/>
            </a:endParaRPr>
          </a:p>
          <a:p>
            <a:endParaRPr lang="el-GR" sz="2000" dirty="0">
              <a:cs typeface="Calibri"/>
            </a:endParaRPr>
          </a:p>
        </p:txBody>
      </p:sp>
      <p:sp>
        <p:nvSpPr>
          <p:cNvPr id="6" name="Rectangle 8">
            <a:extLst>
              <a:ext uri="{FF2B5EF4-FFF2-40B4-BE49-F238E27FC236}">
                <a16:creationId xmlns="" xmlns:a16="http://schemas.microsoft.com/office/drawing/2014/main" id="{5E39A796-BE83-48B1-B33F-35C4A32AAB5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 xmlns:a16="http://schemas.microsoft.com/office/drawing/2014/main" id="{72F84B47-E267-4194-8194-831DB7B5547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4" descr="Εικόνα που περιέχει βουνό, ουρανός, χλόη, υπαίθριος&#10;&#10;Περιγραφή που δημιουργήθηκε αυτόματα">
            <a:extLst>
              <a:ext uri="{FF2B5EF4-FFF2-40B4-BE49-F238E27FC236}">
                <a16:creationId xmlns="" xmlns:a16="http://schemas.microsoft.com/office/drawing/2014/main" id="{0FE03F31-B9E7-43CB-8BAE-E553C723B89A}"/>
              </a:ext>
            </a:extLst>
          </p:cNvPr>
          <p:cNvPicPr>
            <a:picLocks noChangeAspect="1"/>
          </p:cNvPicPr>
          <p:nvPr/>
        </p:nvPicPr>
        <p:blipFill>
          <a:blip r:embed="rId3"/>
          <a:stretch>
            <a:fillRect/>
          </a:stretch>
        </p:blipFill>
        <p:spPr>
          <a:xfrm>
            <a:off x="5405862" y="1418425"/>
            <a:ext cx="6019331" cy="4017903"/>
          </a:xfrm>
          <a:prstGeom prst="rect">
            <a:avLst/>
          </a:prstGeom>
          <a:effectLst/>
        </p:spPr>
      </p:pic>
    </p:spTree>
    <p:extLst>
      <p:ext uri="{BB962C8B-B14F-4D97-AF65-F5344CB8AC3E}">
        <p14:creationId xmlns:p14="http://schemas.microsoft.com/office/powerpoint/2010/main" val="42081554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4">
            <a:extLst>
              <a:ext uri="{FF2B5EF4-FFF2-40B4-BE49-F238E27FC236}">
                <a16:creationId xmlns="" xmlns:a16="http://schemas.microsoft.com/office/drawing/2014/main" id="{AD96FDFD-4E42-4A06-B8B5-768A1DB9C2A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 xmlns:a16="http://schemas.microsoft.com/office/drawing/2014/main" id="{173BD066-E130-403D-B225-8A9C3D128522}"/>
              </a:ext>
            </a:extLst>
          </p:cNvPr>
          <p:cNvSpPr>
            <a:spLocks noGrp="1"/>
          </p:cNvSpPr>
          <p:nvPr>
            <p:ph type="title"/>
          </p:nvPr>
        </p:nvSpPr>
        <p:spPr>
          <a:xfrm>
            <a:off x="971368" y="371719"/>
            <a:ext cx="6262733" cy="1906863"/>
          </a:xfrm>
        </p:spPr>
        <p:txBody>
          <a:bodyPr anchor="b">
            <a:normAutofit/>
          </a:bodyPr>
          <a:lstStyle/>
          <a:p>
            <a:r>
              <a:rPr lang="el-GR" sz="4000" err="1">
                <a:latin typeface="Calibri"/>
                <a:ea typeface="+mj-lt"/>
                <a:cs typeface="+mj-lt"/>
              </a:rPr>
              <a:t>Hydroelectric</a:t>
            </a:r>
            <a:r>
              <a:rPr lang="el-GR" sz="4000">
                <a:latin typeface="Calibri"/>
                <a:ea typeface="+mj-lt"/>
                <a:cs typeface="+mj-lt"/>
              </a:rPr>
              <a:t> </a:t>
            </a:r>
            <a:r>
              <a:rPr lang="el-GR" sz="4000" err="1">
                <a:latin typeface="Calibri"/>
                <a:ea typeface="+mj-lt"/>
                <a:cs typeface="+mj-lt"/>
              </a:rPr>
              <a:t>Power</a:t>
            </a:r>
            <a:r>
              <a:rPr lang="el-GR" sz="4000">
                <a:latin typeface="Calibri"/>
                <a:ea typeface="+mj-lt"/>
                <a:cs typeface="+mj-lt"/>
              </a:rPr>
              <a:t> </a:t>
            </a:r>
            <a:r>
              <a:rPr lang="el-GR" sz="4000" err="1">
                <a:latin typeface="Calibri"/>
                <a:ea typeface="+mj-lt"/>
                <a:cs typeface="+mj-lt"/>
              </a:rPr>
              <a:t>Plants</a:t>
            </a:r>
            <a:r>
              <a:rPr lang="el-GR" sz="4000">
                <a:latin typeface="Calibri"/>
                <a:ea typeface="+mj-lt"/>
                <a:cs typeface="+mj-lt"/>
              </a:rPr>
              <a:t> in the </a:t>
            </a:r>
            <a:r>
              <a:rPr lang="el-GR" sz="4000" err="1">
                <a:latin typeface="Calibri"/>
                <a:ea typeface="+mj-lt"/>
                <a:cs typeface="+mj-lt"/>
              </a:rPr>
              <a:t>rivers</a:t>
            </a:r>
            <a:r>
              <a:rPr lang="el-GR" sz="4000">
                <a:latin typeface="Calibri"/>
                <a:ea typeface="+mj-lt"/>
                <a:cs typeface="+mj-lt"/>
              </a:rPr>
              <a:t>:</a:t>
            </a:r>
            <a:endParaRPr lang="el-GR" sz="4000">
              <a:latin typeface="Calibri"/>
            </a:endParaRPr>
          </a:p>
        </p:txBody>
      </p:sp>
      <p:sp>
        <p:nvSpPr>
          <p:cNvPr id="3" name="Θέση περιεχομένου 2">
            <a:extLst>
              <a:ext uri="{FF2B5EF4-FFF2-40B4-BE49-F238E27FC236}">
                <a16:creationId xmlns="" xmlns:a16="http://schemas.microsoft.com/office/drawing/2014/main" id="{9E123E2D-404D-4E6F-A319-56BA57FC8443}"/>
              </a:ext>
            </a:extLst>
          </p:cNvPr>
          <p:cNvSpPr>
            <a:spLocks noGrp="1"/>
          </p:cNvSpPr>
          <p:nvPr>
            <p:ph idx="1"/>
          </p:nvPr>
        </p:nvSpPr>
        <p:spPr>
          <a:xfrm>
            <a:off x="971368" y="2711395"/>
            <a:ext cx="4114801" cy="3465568"/>
          </a:xfrm>
        </p:spPr>
        <p:txBody>
          <a:bodyPr vert="horz" lIns="91440" tIns="45720" rIns="91440" bIns="45720" rtlCol="0">
            <a:normAutofit/>
          </a:bodyPr>
          <a:lstStyle/>
          <a:p>
            <a:r>
              <a:rPr lang="el-GR" sz="2000">
                <a:ea typeface="+mn-lt"/>
                <a:cs typeface="+mn-lt"/>
              </a:rPr>
              <a:t>Nestos</a:t>
            </a:r>
          </a:p>
          <a:p>
            <a:r>
              <a:rPr lang="el-GR" sz="2000">
                <a:ea typeface="+mn-lt"/>
                <a:cs typeface="+mn-lt"/>
              </a:rPr>
              <a:t> Aliakmonas</a:t>
            </a:r>
          </a:p>
          <a:p>
            <a:r>
              <a:rPr lang="el-GR" sz="2000">
                <a:ea typeface="+mn-lt"/>
                <a:cs typeface="+mn-lt"/>
              </a:rPr>
              <a:t>Edessaios</a:t>
            </a:r>
          </a:p>
          <a:p>
            <a:r>
              <a:rPr lang="el-GR" sz="2000">
                <a:ea typeface="+mn-lt"/>
                <a:cs typeface="+mn-lt"/>
              </a:rPr>
              <a:t>Aoos</a:t>
            </a:r>
          </a:p>
          <a:p>
            <a:r>
              <a:rPr lang="el-GR" sz="2000">
                <a:ea typeface="+mn-lt"/>
                <a:cs typeface="+mn-lt"/>
              </a:rPr>
              <a:t>Acheloos</a:t>
            </a:r>
          </a:p>
          <a:p>
            <a:r>
              <a:rPr lang="el-GR" sz="2000">
                <a:ea typeface="+mn-lt"/>
                <a:cs typeface="+mn-lt"/>
              </a:rPr>
              <a:t>Tavropos</a:t>
            </a:r>
          </a:p>
          <a:p>
            <a:r>
              <a:rPr lang="el-GR" sz="2000">
                <a:ea typeface="+mn-lt"/>
                <a:cs typeface="+mn-lt"/>
              </a:rPr>
              <a:t>Arachthos</a:t>
            </a:r>
          </a:p>
          <a:p>
            <a:r>
              <a:rPr lang="el-GR" sz="2000">
                <a:ea typeface="+mn-lt"/>
                <a:cs typeface="+mn-lt"/>
              </a:rPr>
              <a:t>Ladonas</a:t>
            </a:r>
            <a:endParaRPr lang="el-GR" sz="2000">
              <a:cs typeface="Calibri"/>
            </a:endParaRPr>
          </a:p>
        </p:txBody>
      </p:sp>
      <p:pic>
        <p:nvPicPr>
          <p:cNvPr id="4" name="Εικόνα 7" descr="Εικόνα που περιέχει ουρανός, βουνό, υπαίθριος, χλόη&#10;&#10;Περιγραφή που δημιουργήθηκε αυτόματα">
            <a:extLst>
              <a:ext uri="{FF2B5EF4-FFF2-40B4-BE49-F238E27FC236}">
                <a16:creationId xmlns="" xmlns:a16="http://schemas.microsoft.com/office/drawing/2014/main" id="{FDA1119A-2B6A-4C62-B998-4E8D7214A0B1}"/>
              </a:ext>
            </a:extLst>
          </p:cNvPr>
          <p:cNvPicPr>
            <a:picLocks noChangeAspect="1"/>
          </p:cNvPicPr>
          <p:nvPr/>
        </p:nvPicPr>
        <p:blipFill rotWithShape="1">
          <a:blip r:embed="rId3"/>
          <a:srcRect l="20440" r="1099" b="1"/>
          <a:stretch/>
        </p:blipFill>
        <p:spPr>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9" name="Εικόνα 9" descr="Εικόνα που περιέχει βουνό, υπαίθριος, φύση, χλόη&#10;&#10;Περιγραφή που δημιουργήθηκε αυτόματα">
            <a:extLst>
              <a:ext uri="{FF2B5EF4-FFF2-40B4-BE49-F238E27FC236}">
                <a16:creationId xmlns="" xmlns:a16="http://schemas.microsoft.com/office/drawing/2014/main" id="{27CE1ED2-8FC1-49D1-BB2D-176FB80533D6}"/>
              </a:ext>
            </a:extLst>
          </p:cNvPr>
          <p:cNvPicPr>
            <a:picLocks noChangeAspect="1"/>
          </p:cNvPicPr>
          <p:nvPr/>
        </p:nvPicPr>
        <p:blipFill rotWithShape="1">
          <a:blip r:embed="rId4"/>
          <a:srcRect l="9394" r="24450" b="3"/>
          <a:stretch/>
        </p:blipFill>
        <p:spPr>
          <a:xfrm>
            <a:off x="5398276"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8" name="Εικόνα 8" descr="Εικόνα που περιέχει υπαίθριος, βουνό, φύση, χλόη&#10;&#10;Περιγραφή που δημιουργήθηκε αυτόματα">
            <a:extLst>
              <a:ext uri="{FF2B5EF4-FFF2-40B4-BE49-F238E27FC236}">
                <a16:creationId xmlns="" xmlns:a16="http://schemas.microsoft.com/office/drawing/2014/main" id="{74B3DC27-2892-4C3D-8BA7-1798FC7497EB}"/>
              </a:ext>
            </a:extLst>
          </p:cNvPr>
          <p:cNvPicPr>
            <a:picLocks noChangeAspect="1"/>
          </p:cNvPicPr>
          <p:nvPr/>
        </p:nvPicPr>
        <p:blipFill rotWithShape="1">
          <a:blip r:embed="rId5"/>
          <a:srcRect l="2873" r="-3" b="-3"/>
          <a:stretch/>
        </p:blipFill>
        <p:spPr>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Tree>
    <p:extLst>
      <p:ext uri="{BB962C8B-B14F-4D97-AF65-F5344CB8AC3E}">
        <p14:creationId xmlns:p14="http://schemas.microsoft.com/office/powerpoint/2010/main" val="2528776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37">
            <a:extLst>
              <a:ext uri="{FF2B5EF4-FFF2-40B4-BE49-F238E27FC236}">
                <a16:creationId xmlns="" xmlns:a16="http://schemas.microsoft.com/office/drawing/2014/main" id="{04812C46-200A-4DEB-A05E-3ED6C68C23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 xmlns:a16="http://schemas.microsoft.com/office/drawing/2014/main" id="{7B4B6EE3-5A9E-4587-914F-FD6F5019A2A9}"/>
              </a:ext>
            </a:extLst>
          </p:cNvPr>
          <p:cNvSpPr>
            <a:spLocks noGrp="1"/>
          </p:cNvSpPr>
          <p:nvPr>
            <p:ph type="title"/>
          </p:nvPr>
        </p:nvSpPr>
        <p:spPr>
          <a:xfrm>
            <a:off x="710387" y="681037"/>
            <a:ext cx="4080879" cy="1788811"/>
          </a:xfrm>
        </p:spPr>
        <p:txBody>
          <a:bodyPr>
            <a:normAutofit/>
          </a:bodyPr>
          <a:lstStyle/>
          <a:p>
            <a:r>
              <a:rPr lang="el-GR" sz="4000">
                <a:latin typeface="Calibri"/>
                <a:cs typeface="Calibri"/>
              </a:rPr>
              <a:t>The results of the test program</a:t>
            </a:r>
            <a:endParaRPr lang="el-GR" sz="4000"/>
          </a:p>
        </p:txBody>
      </p:sp>
      <p:sp>
        <p:nvSpPr>
          <p:cNvPr id="3" name="Θέση περιεχομένου 2">
            <a:extLst>
              <a:ext uri="{FF2B5EF4-FFF2-40B4-BE49-F238E27FC236}">
                <a16:creationId xmlns="" xmlns:a16="http://schemas.microsoft.com/office/drawing/2014/main" id="{3AC50180-EC31-4C5B-A657-84668D166581}"/>
              </a:ext>
            </a:extLst>
          </p:cNvPr>
          <p:cNvSpPr>
            <a:spLocks noGrp="1"/>
          </p:cNvSpPr>
          <p:nvPr>
            <p:ph idx="1"/>
          </p:nvPr>
        </p:nvSpPr>
        <p:spPr>
          <a:xfrm>
            <a:off x="710389" y="2630161"/>
            <a:ext cx="4080880" cy="3546801"/>
          </a:xfrm>
        </p:spPr>
        <p:txBody>
          <a:bodyPr vert="horz" lIns="91440" tIns="45720" rIns="91440" bIns="45720" rtlCol="0" anchor="t">
            <a:normAutofit/>
          </a:bodyPr>
          <a:lstStyle/>
          <a:p>
            <a:endParaRPr lang="el-GR" sz="2000"/>
          </a:p>
          <a:p>
            <a:r>
              <a:rPr lang="el-GR" sz="2400">
                <a:ea typeface="+mn-lt"/>
                <a:cs typeface="+mn-lt"/>
              </a:rPr>
              <a:t>The HPP </a:t>
            </a:r>
            <a:r>
              <a:rPr lang="el-GR" sz="2400" err="1">
                <a:ea typeface="+mn-lt"/>
                <a:cs typeface="+mn-lt"/>
              </a:rPr>
              <a:t>Ilarionas</a:t>
            </a:r>
            <a:r>
              <a:rPr lang="el-GR" sz="2400">
                <a:ea typeface="+mn-lt"/>
                <a:cs typeface="+mn-lt"/>
              </a:rPr>
              <a:t> </a:t>
            </a:r>
            <a:r>
              <a:rPr lang="el-GR" sz="2400" err="1">
                <a:ea typeface="+mn-lt"/>
                <a:cs typeface="+mn-lt"/>
              </a:rPr>
              <a:t>will</a:t>
            </a:r>
            <a:r>
              <a:rPr lang="el-GR" sz="2400">
                <a:ea typeface="+mn-lt"/>
                <a:cs typeface="+mn-lt"/>
              </a:rPr>
              <a:t> </a:t>
            </a:r>
            <a:r>
              <a:rPr lang="el-GR" sz="2400" err="1">
                <a:ea typeface="+mn-lt"/>
                <a:cs typeface="+mn-lt"/>
              </a:rPr>
              <a:t>annually</a:t>
            </a:r>
            <a:r>
              <a:rPr lang="el-GR" sz="2400">
                <a:ea typeface="+mn-lt"/>
                <a:cs typeface="+mn-lt"/>
              </a:rPr>
              <a:t> </a:t>
            </a:r>
            <a:r>
              <a:rPr lang="el-GR" sz="2400" err="1">
                <a:ea typeface="+mn-lt"/>
                <a:cs typeface="+mn-lt"/>
              </a:rPr>
              <a:t>produce</a:t>
            </a:r>
            <a:r>
              <a:rPr lang="el-GR" sz="2400">
                <a:ea typeface="+mn-lt"/>
                <a:cs typeface="+mn-lt"/>
              </a:rPr>
              <a:t> </a:t>
            </a:r>
            <a:r>
              <a:rPr lang="el-GR" sz="2400" err="1">
                <a:ea typeface="+mn-lt"/>
                <a:cs typeface="+mn-lt"/>
              </a:rPr>
              <a:t>approximately</a:t>
            </a:r>
            <a:r>
              <a:rPr lang="el-GR" sz="2400">
                <a:ea typeface="+mn-lt"/>
                <a:cs typeface="+mn-lt"/>
              </a:rPr>
              <a:t> 330 </a:t>
            </a:r>
            <a:r>
              <a:rPr lang="el-GR" sz="2400" err="1">
                <a:ea typeface="+mn-lt"/>
                <a:cs typeface="+mn-lt"/>
              </a:rPr>
              <a:t>GWh</a:t>
            </a:r>
            <a:r>
              <a:rPr lang="el-GR" sz="2400">
                <a:ea typeface="+mn-lt"/>
                <a:cs typeface="+mn-lt"/>
              </a:rPr>
              <a:t> of </a:t>
            </a:r>
            <a:r>
              <a:rPr lang="el-GR" sz="2400" err="1">
                <a:ea typeface="+mn-lt"/>
                <a:cs typeface="+mn-lt"/>
              </a:rPr>
              <a:t>electricity</a:t>
            </a:r>
            <a:r>
              <a:rPr lang="el-GR" sz="2400">
                <a:ea typeface="+mn-lt"/>
                <a:cs typeface="+mn-lt"/>
              </a:rPr>
              <a:t> </a:t>
            </a:r>
            <a:r>
              <a:rPr lang="el-GR" sz="2400" err="1">
                <a:ea typeface="+mn-lt"/>
                <a:cs typeface="+mn-lt"/>
              </a:rPr>
              <a:t>from</a:t>
            </a:r>
            <a:r>
              <a:rPr lang="el-GR" sz="2400">
                <a:ea typeface="+mn-lt"/>
                <a:cs typeface="+mn-lt"/>
              </a:rPr>
              <a:t> </a:t>
            </a:r>
            <a:r>
              <a:rPr lang="el-GR" sz="2400" err="1">
                <a:ea typeface="+mn-lt"/>
                <a:cs typeface="+mn-lt"/>
              </a:rPr>
              <a:t>clean</a:t>
            </a:r>
            <a:r>
              <a:rPr lang="el-GR" sz="2400">
                <a:ea typeface="+mn-lt"/>
                <a:cs typeface="+mn-lt"/>
              </a:rPr>
              <a:t> </a:t>
            </a:r>
            <a:r>
              <a:rPr lang="el-GR" sz="2400" err="1">
                <a:ea typeface="+mn-lt"/>
                <a:cs typeface="+mn-lt"/>
              </a:rPr>
              <a:t>renewable</a:t>
            </a:r>
            <a:r>
              <a:rPr lang="el-GR" sz="2400">
                <a:ea typeface="+mn-lt"/>
                <a:cs typeface="+mn-lt"/>
              </a:rPr>
              <a:t> </a:t>
            </a:r>
            <a:r>
              <a:rPr lang="el-GR" sz="2400" err="1">
                <a:ea typeface="+mn-lt"/>
                <a:cs typeface="+mn-lt"/>
              </a:rPr>
              <a:t>resources</a:t>
            </a:r>
            <a:r>
              <a:rPr lang="el-GR" sz="2400">
                <a:ea typeface="+mn-lt"/>
                <a:cs typeface="+mn-lt"/>
              </a:rPr>
              <a:t>, </a:t>
            </a:r>
            <a:r>
              <a:rPr lang="el-GR" sz="2400" err="1">
                <a:ea typeface="+mn-lt"/>
                <a:cs typeface="+mn-lt"/>
              </a:rPr>
              <a:t>contributing</a:t>
            </a:r>
            <a:r>
              <a:rPr lang="el-GR" sz="2400">
                <a:ea typeface="+mn-lt"/>
                <a:cs typeface="+mn-lt"/>
              </a:rPr>
              <a:t> </a:t>
            </a:r>
            <a:r>
              <a:rPr lang="el-GR" sz="2400" err="1">
                <a:ea typeface="+mn-lt"/>
                <a:cs typeface="+mn-lt"/>
              </a:rPr>
              <a:t>to</a:t>
            </a:r>
            <a:r>
              <a:rPr lang="el-GR" sz="2400">
                <a:ea typeface="+mn-lt"/>
                <a:cs typeface="+mn-lt"/>
              </a:rPr>
              <a:t> the </a:t>
            </a:r>
            <a:r>
              <a:rPr lang="el-GR" sz="2400" err="1">
                <a:ea typeface="+mn-lt"/>
                <a:cs typeface="+mn-lt"/>
              </a:rPr>
              <a:t>optimal</a:t>
            </a:r>
            <a:r>
              <a:rPr lang="el-GR" sz="2400">
                <a:ea typeface="+mn-lt"/>
                <a:cs typeface="+mn-lt"/>
              </a:rPr>
              <a:t> </a:t>
            </a:r>
            <a:r>
              <a:rPr lang="el-GR" sz="2400" err="1">
                <a:ea typeface="+mn-lt"/>
                <a:cs typeface="+mn-lt"/>
              </a:rPr>
              <a:t>utilization</a:t>
            </a:r>
            <a:r>
              <a:rPr lang="el-GR" sz="2400">
                <a:ea typeface="+mn-lt"/>
                <a:cs typeface="+mn-lt"/>
              </a:rPr>
              <a:t> of </a:t>
            </a:r>
            <a:r>
              <a:rPr lang="el-GR" sz="2400" err="1">
                <a:ea typeface="+mn-lt"/>
                <a:cs typeface="+mn-lt"/>
              </a:rPr>
              <a:t>multiple</a:t>
            </a:r>
            <a:r>
              <a:rPr lang="el-GR" sz="2400">
                <a:ea typeface="+mn-lt"/>
                <a:cs typeface="+mn-lt"/>
              </a:rPr>
              <a:t> </a:t>
            </a:r>
            <a:r>
              <a:rPr lang="el-GR" sz="2400" err="1">
                <a:ea typeface="+mn-lt"/>
                <a:cs typeface="+mn-lt"/>
              </a:rPr>
              <a:t>hydrodynamic</a:t>
            </a:r>
            <a:r>
              <a:rPr lang="el-GR" sz="2400">
                <a:ea typeface="+mn-lt"/>
                <a:cs typeface="+mn-lt"/>
              </a:rPr>
              <a:t> of </a:t>
            </a:r>
            <a:r>
              <a:rPr lang="el-GR" sz="2400" err="1">
                <a:ea typeface="+mn-lt"/>
                <a:cs typeface="+mn-lt"/>
              </a:rPr>
              <a:t>river</a:t>
            </a:r>
            <a:r>
              <a:rPr lang="el-GR" sz="2400">
                <a:ea typeface="+mn-lt"/>
                <a:cs typeface="+mn-lt"/>
              </a:rPr>
              <a:t> </a:t>
            </a:r>
            <a:r>
              <a:rPr lang="el-GR" sz="2400" err="1">
                <a:ea typeface="+mn-lt"/>
                <a:cs typeface="+mn-lt"/>
              </a:rPr>
              <a:t>Aliakmonas</a:t>
            </a:r>
            <a:r>
              <a:rPr lang="el-GR" sz="2400">
                <a:ea typeface="+mn-lt"/>
                <a:cs typeface="+mn-lt"/>
              </a:rPr>
              <a:t>.</a:t>
            </a:r>
            <a:endParaRPr lang="el-GR" sz="2400"/>
          </a:p>
        </p:txBody>
      </p:sp>
      <p:sp>
        <p:nvSpPr>
          <p:cNvPr id="43" name="Rounded Rectangle 28">
            <a:extLst>
              <a:ext uri="{FF2B5EF4-FFF2-40B4-BE49-F238E27FC236}">
                <a16:creationId xmlns="" xmlns:a16="http://schemas.microsoft.com/office/drawing/2014/main" id="{A783CD55-1776-4C75-9A8F-D1179C0C7B4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275903" y="640091"/>
            <a:ext cx="6266120" cy="5577818"/>
          </a:xfrm>
          <a:prstGeom prst="roundRect">
            <a:avLst>
              <a:gd name="adj" fmla="val 0"/>
            </a:avLst>
          </a:prstGeom>
          <a:solidFill>
            <a:srgbClr val="FFFFFF"/>
          </a:solidFill>
          <a:ln w="9525">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Εικόνα 5" descr="Εικόνα που περιέχει υπαίθριος, ουρανός, βουνό, νερό&#10;&#10;Περιγραφή που δημιουργήθηκε αυτόματα">
            <a:extLst>
              <a:ext uri="{FF2B5EF4-FFF2-40B4-BE49-F238E27FC236}">
                <a16:creationId xmlns="" xmlns:a16="http://schemas.microsoft.com/office/drawing/2014/main" id="{CC329D1C-9785-419C-A3AA-8B55C1ECA852}"/>
              </a:ext>
            </a:extLst>
          </p:cNvPr>
          <p:cNvPicPr>
            <a:picLocks noChangeAspect="1"/>
          </p:cNvPicPr>
          <p:nvPr/>
        </p:nvPicPr>
        <p:blipFill rotWithShape="1">
          <a:blip r:embed="rId3"/>
          <a:srcRect l="11532" r="13280" b="1"/>
          <a:stretch/>
        </p:blipFill>
        <p:spPr>
          <a:xfrm>
            <a:off x="5441735" y="804672"/>
            <a:ext cx="5934456" cy="5248656"/>
          </a:xfrm>
          <a:prstGeom prst="rect">
            <a:avLst/>
          </a:prstGeom>
          <a:effectLst/>
        </p:spPr>
      </p:pic>
    </p:spTree>
    <p:extLst>
      <p:ext uri="{BB962C8B-B14F-4D97-AF65-F5344CB8AC3E}">
        <p14:creationId xmlns:p14="http://schemas.microsoft.com/office/powerpoint/2010/main" val="291406182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 xmlns:a16="http://schemas.microsoft.com/office/drawing/2014/main" id="{C1DD1A8A-57D5-4A81-AD04-532B043C56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4" descr="Εικόνα που περιέχει χάρτης&#10;&#10;Περιγραφή που δημιουργήθηκε αυτόματα">
            <a:extLst>
              <a:ext uri="{FF2B5EF4-FFF2-40B4-BE49-F238E27FC236}">
                <a16:creationId xmlns="" xmlns:a16="http://schemas.microsoft.com/office/drawing/2014/main" id="{04D89A5B-BB47-4191-AC34-5E70A771D6B6}"/>
              </a:ext>
            </a:extLst>
          </p:cNvPr>
          <p:cNvPicPr>
            <a:picLocks noChangeAspect="1"/>
          </p:cNvPicPr>
          <p:nvPr/>
        </p:nvPicPr>
        <p:blipFill rotWithShape="1">
          <a:blip r:embed="rId3"/>
          <a:srcRect t="1488" b="8512"/>
          <a:stretch/>
        </p:blipFill>
        <p:spPr>
          <a:xfrm>
            <a:off x="-3047" y="10"/>
            <a:ext cx="12191999" cy="6857990"/>
          </a:xfrm>
          <a:prstGeom prst="rect">
            <a:avLst/>
          </a:prstGeom>
        </p:spPr>
      </p:pic>
      <p:sp>
        <p:nvSpPr>
          <p:cNvPr id="33" name="Rectangle 32">
            <a:extLst>
              <a:ext uri="{FF2B5EF4-FFF2-40B4-BE49-F238E27FC236}">
                <a16:creationId xmlns="" xmlns:a16="http://schemas.microsoft.com/office/drawing/2014/main" id="{007891EC-4501-44ED-A8C8-B11B6DB767A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 xmlns:a16="http://schemas.microsoft.com/office/drawing/2014/main" id="{B61FCC9F-B980-4A43-8D24-B1520F605125}"/>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latin typeface="Calibri"/>
                <a:cs typeface="Calibri"/>
              </a:rPr>
              <a:t>Plan of PPCR in Greece</a:t>
            </a:r>
          </a:p>
        </p:txBody>
      </p:sp>
      <p:sp>
        <p:nvSpPr>
          <p:cNvPr id="3" name="Θέση περιεχομένου 2">
            <a:extLst>
              <a:ext uri="{FF2B5EF4-FFF2-40B4-BE49-F238E27FC236}">
                <a16:creationId xmlns="" xmlns:a16="http://schemas.microsoft.com/office/drawing/2014/main" id="{8748C825-9E82-476C-922B-9CE82B77799E}"/>
              </a:ext>
            </a:extLst>
          </p:cNvPr>
          <p:cNvSpPr>
            <a:spLocks noGrp="1"/>
          </p:cNvSpPr>
          <p:nvPr>
            <p:ph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pPr marL="0" indent="0" algn="ctr">
              <a:buNone/>
            </a:pPr>
            <a:r>
              <a:rPr lang="en-US" sz="2400">
                <a:solidFill>
                  <a:srgbClr val="FFFFFF"/>
                </a:solidFill>
              </a:rPr>
              <a:t/>
            </a:r>
            <a:br>
              <a:rPr lang="en-US" sz="2400">
                <a:solidFill>
                  <a:srgbClr val="FFFFFF"/>
                </a:solidFill>
              </a:rPr>
            </a:br>
            <a:r>
              <a:rPr lang="en-US" sz="2400">
                <a:solidFill>
                  <a:srgbClr val="FFFFFF"/>
                </a:solidFill>
              </a:rPr>
              <a:t>PPCR manufactures the Hybrid Energy Project at Ikaria which is the first of its kind in Europe. </a:t>
            </a:r>
          </a:p>
        </p:txBody>
      </p:sp>
    </p:spTree>
    <p:extLst>
      <p:ext uri="{BB962C8B-B14F-4D97-AF65-F5344CB8AC3E}">
        <p14:creationId xmlns:p14="http://schemas.microsoft.com/office/powerpoint/2010/main" val="4223176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8">
            <a:extLst>
              <a:ext uri="{FF2B5EF4-FFF2-40B4-BE49-F238E27FC236}">
                <a16:creationId xmlns="" xmlns:a16="http://schemas.microsoft.com/office/drawing/2014/main" id="{F5897CCA-486C-491C-B4C1-5E5C95A827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 xmlns:a16="http://schemas.microsoft.com/office/drawing/2014/main" id="{180EDEC1-1B50-4152-BA51-0682CB34A446}"/>
              </a:ext>
            </a:extLst>
          </p:cNvPr>
          <p:cNvSpPr>
            <a:spLocks noGrp="1"/>
          </p:cNvSpPr>
          <p:nvPr>
            <p:ph type="title"/>
          </p:nvPr>
        </p:nvSpPr>
        <p:spPr>
          <a:xfrm>
            <a:off x="1603" y="278012"/>
            <a:ext cx="6356606" cy="1843283"/>
          </a:xfrm>
        </p:spPr>
        <p:txBody>
          <a:bodyPr>
            <a:normAutofit/>
          </a:bodyPr>
          <a:lstStyle/>
          <a:p>
            <a:pPr algn="ctr"/>
            <a:r>
              <a:rPr lang="el-GR" sz="4000" dirty="0">
                <a:ea typeface="+mj-lt"/>
                <a:cs typeface="+mj-lt"/>
              </a:rPr>
              <a:t> </a:t>
            </a:r>
            <a:r>
              <a:rPr lang="el-GR" sz="4000" dirty="0" err="1">
                <a:ea typeface="+mj-lt"/>
                <a:cs typeface="+mj-lt"/>
              </a:rPr>
              <a:t>Hybrid</a:t>
            </a:r>
            <a:r>
              <a:rPr lang="el-GR" sz="4000" dirty="0">
                <a:ea typeface="+mj-lt"/>
                <a:cs typeface="+mj-lt"/>
              </a:rPr>
              <a:t> Energy Project </a:t>
            </a:r>
            <a:r>
              <a:rPr lang="el-GR" sz="4000" dirty="0" err="1">
                <a:ea typeface="+mj-lt"/>
                <a:cs typeface="+mj-lt"/>
              </a:rPr>
              <a:t>at</a:t>
            </a:r>
            <a:r>
              <a:rPr lang="el-GR" sz="4000" dirty="0">
                <a:ea typeface="+mj-lt"/>
                <a:cs typeface="+mj-lt"/>
              </a:rPr>
              <a:t> </a:t>
            </a:r>
            <a:r>
              <a:rPr lang="el-GR" sz="4000" dirty="0" err="1">
                <a:ea typeface="+mj-lt"/>
                <a:cs typeface="+mj-lt"/>
              </a:rPr>
              <a:t>Ikaria</a:t>
            </a:r>
            <a:r>
              <a:rPr lang="el-GR" sz="4000" dirty="0">
                <a:ea typeface="+mj-lt"/>
                <a:cs typeface="+mj-lt"/>
              </a:rPr>
              <a:t> </a:t>
            </a:r>
            <a:endParaRPr lang="el-GR" sz="4000" dirty="0">
              <a:cs typeface="Calibri Light" panose="020F0302020204030204"/>
            </a:endParaRPr>
          </a:p>
        </p:txBody>
      </p:sp>
      <p:sp>
        <p:nvSpPr>
          <p:cNvPr id="3" name="Θέση περιεχομένου 2">
            <a:extLst>
              <a:ext uri="{FF2B5EF4-FFF2-40B4-BE49-F238E27FC236}">
                <a16:creationId xmlns="" xmlns:a16="http://schemas.microsoft.com/office/drawing/2014/main" id="{2B1CB4D0-457C-450D-B6D6-ED7182B6E4D5}"/>
              </a:ext>
            </a:extLst>
          </p:cNvPr>
          <p:cNvSpPr>
            <a:spLocks noGrp="1"/>
          </p:cNvSpPr>
          <p:nvPr>
            <p:ph idx="1"/>
          </p:nvPr>
        </p:nvSpPr>
        <p:spPr>
          <a:xfrm>
            <a:off x="831987" y="2400472"/>
            <a:ext cx="6358432" cy="3728615"/>
          </a:xfrm>
        </p:spPr>
        <p:txBody>
          <a:bodyPr vert="horz" lIns="91440" tIns="45720" rIns="91440" bIns="45720" rtlCol="0" anchor="t">
            <a:normAutofit/>
          </a:bodyPr>
          <a:lstStyle/>
          <a:p>
            <a:endParaRPr lang="af-ZA" dirty="0">
              <a:solidFill>
                <a:srgbClr val="333333"/>
              </a:solidFill>
              <a:latin typeface="Roboto"/>
              <a:ea typeface="Roboto"/>
              <a:cs typeface="Roboto"/>
            </a:endParaRPr>
          </a:p>
          <a:p>
            <a:endParaRPr lang="af-ZA" dirty="0">
              <a:solidFill>
                <a:srgbClr val="333333"/>
              </a:solidFill>
              <a:latin typeface="Roboto"/>
              <a:ea typeface="Roboto"/>
              <a:cs typeface="Calibri"/>
            </a:endParaRPr>
          </a:p>
        </p:txBody>
      </p:sp>
      <p:sp>
        <p:nvSpPr>
          <p:cNvPr id="5" name="TextBox 4">
            <a:extLst>
              <a:ext uri="{FF2B5EF4-FFF2-40B4-BE49-F238E27FC236}">
                <a16:creationId xmlns="" xmlns:a16="http://schemas.microsoft.com/office/drawing/2014/main" id="{82618DB6-9A60-4593-846E-ABF6A636D41B}"/>
              </a:ext>
            </a:extLst>
          </p:cNvPr>
          <p:cNvSpPr txBox="1"/>
          <p:nvPr/>
        </p:nvSpPr>
        <p:spPr>
          <a:xfrm>
            <a:off x="279400" y="2917092"/>
            <a:ext cx="5820507" cy="28315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Font typeface="Arial"/>
              <a:buChar char="•"/>
            </a:pPr>
            <a:r>
              <a:rPr lang="en-US" sz="2000" dirty="0">
                <a:ea typeface="+mn-lt"/>
                <a:cs typeface="+mn-lt"/>
              </a:rPr>
              <a:t>The project is a pumped storage hybrid energy project that combines wind and hydraulic energy.</a:t>
            </a:r>
            <a:endParaRPr lang="el-GR" sz="2000">
              <a:ea typeface="+mn-lt"/>
              <a:cs typeface="+mn-lt"/>
            </a:endParaRPr>
          </a:p>
          <a:p>
            <a:pPr marL="285750" indent="-285750" algn="just">
              <a:buFont typeface="Arial"/>
              <a:buChar char="•"/>
            </a:pPr>
            <a:endParaRPr lang="en-US" sz="2000" dirty="0">
              <a:ea typeface="+mn-lt"/>
              <a:cs typeface="+mn-lt"/>
            </a:endParaRPr>
          </a:p>
          <a:p>
            <a:pPr marL="285750" indent="-285750">
              <a:buFont typeface="Arial"/>
              <a:buChar char="•"/>
            </a:pPr>
            <a:r>
              <a:rPr lang="en-US" sz="2000" dirty="0">
                <a:ea typeface="+mn-lt"/>
                <a:cs typeface="+mn-lt"/>
              </a:rPr>
              <a:t>“</a:t>
            </a:r>
            <a:r>
              <a:rPr lang="en-US" sz="2000" dirty="0" err="1">
                <a:ea typeface="+mn-lt"/>
                <a:cs typeface="+mn-lt"/>
              </a:rPr>
              <a:t>Naeras</a:t>
            </a:r>
            <a:r>
              <a:rPr lang="en-US" sz="2000" dirty="0">
                <a:ea typeface="+mn-lt"/>
                <a:cs typeface="+mn-lt"/>
              </a:rPr>
              <a:t>” in Ikaria island, is one of only two hybrid energy projects in Europe that combine wind and hydraulic power.</a:t>
            </a:r>
            <a:endParaRPr lang="el-GR" sz="2000" dirty="0">
              <a:ea typeface="+mn-lt"/>
              <a:cs typeface="+mn-lt"/>
            </a:endParaRPr>
          </a:p>
          <a:p>
            <a:pPr marL="285750" indent="-285750">
              <a:buFont typeface="Arial"/>
              <a:buChar char="•"/>
            </a:pPr>
            <a:endParaRPr lang="en-US" sz="2000" dirty="0">
              <a:ea typeface="+mn-lt"/>
              <a:cs typeface="+mn-lt"/>
            </a:endParaRPr>
          </a:p>
          <a:p>
            <a:pPr marL="285750" indent="-285750" algn="just">
              <a:buFont typeface="Arial"/>
              <a:buChar char="•"/>
            </a:pPr>
            <a:endParaRPr lang="en-US" sz="2000" dirty="0">
              <a:ea typeface="+mn-lt"/>
              <a:cs typeface="+mn-lt"/>
            </a:endParaRPr>
          </a:p>
          <a:p>
            <a:pPr algn="l"/>
            <a:endParaRPr lang="el-GR" dirty="0">
              <a:cs typeface="Calibri"/>
            </a:endParaRPr>
          </a:p>
        </p:txBody>
      </p:sp>
      <p:pic>
        <p:nvPicPr>
          <p:cNvPr id="11" name="Εικόνα 11" descr="Εικόνα που περιέχει υπαίθριος, γέφυρα, πάρκο, φύση&#10;&#10;Περιγραφή που δημιουργήθηκε αυτόματα">
            <a:extLst>
              <a:ext uri="{FF2B5EF4-FFF2-40B4-BE49-F238E27FC236}">
                <a16:creationId xmlns="" xmlns:a16="http://schemas.microsoft.com/office/drawing/2014/main" id="{51998348-3C69-4064-B85F-53F63C911B83}"/>
              </a:ext>
            </a:extLst>
          </p:cNvPr>
          <p:cNvPicPr>
            <a:picLocks noChangeAspect="1"/>
          </p:cNvPicPr>
          <p:nvPr/>
        </p:nvPicPr>
        <p:blipFill>
          <a:blip r:embed="rId3"/>
          <a:stretch>
            <a:fillRect/>
          </a:stretch>
        </p:blipFill>
        <p:spPr>
          <a:xfrm>
            <a:off x="6191270" y="1808441"/>
            <a:ext cx="5680768" cy="3807733"/>
          </a:xfrm>
          <a:prstGeom prst="rect">
            <a:avLst/>
          </a:prstGeom>
        </p:spPr>
      </p:pic>
    </p:spTree>
    <p:extLst>
      <p:ext uri="{BB962C8B-B14F-4D97-AF65-F5344CB8AC3E}">
        <p14:creationId xmlns:p14="http://schemas.microsoft.com/office/powerpoint/2010/main" val="1161266716"/>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0">
            <a:extLst>
              <a:ext uri="{FF2B5EF4-FFF2-40B4-BE49-F238E27FC236}">
                <a16:creationId xmlns="" xmlns:a16="http://schemas.microsoft.com/office/drawing/2014/main" id="{D1D34770-47A8-402C-AF23-2B653F2D88C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 xmlns:a16="http://schemas.microsoft.com/office/drawing/2014/main" id="{C70C256F-05AA-4EF9-AECF-B034424E390D}"/>
              </a:ext>
            </a:extLst>
          </p:cNvPr>
          <p:cNvSpPr>
            <a:spLocks noGrp="1"/>
          </p:cNvSpPr>
          <p:nvPr>
            <p:ph type="title"/>
          </p:nvPr>
        </p:nvSpPr>
        <p:spPr>
          <a:xfrm>
            <a:off x="836679" y="723898"/>
            <a:ext cx="6002110" cy="1495425"/>
          </a:xfrm>
        </p:spPr>
        <p:txBody>
          <a:bodyPr>
            <a:normAutofit/>
          </a:bodyPr>
          <a:lstStyle/>
          <a:p>
            <a:pPr algn="ctr"/>
            <a:r>
              <a:rPr lang="el-GR" sz="4000" dirty="0">
                <a:ea typeface="+mj-lt"/>
                <a:cs typeface="+mj-lt"/>
              </a:rPr>
              <a:t>The </a:t>
            </a:r>
            <a:r>
              <a:rPr lang="el-GR" sz="4000" dirty="0" err="1">
                <a:ea typeface="+mj-lt"/>
                <a:cs typeface="+mj-lt"/>
              </a:rPr>
              <a:t>main</a:t>
            </a:r>
            <a:r>
              <a:rPr lang="el-GR" sz="4000" dirty="0">
                <a:ea typeface="+mj-lt"/>
                <a:cs typeface="+mj-lt"/>
              </a:rPr>
              <a:t> </a:t>
            </a:r>
            <a:r>
              <a:rPr lang="el-GR" sz="4000" dirty="0" err="1">
                <a:ea typeface="+mj-lt"/>
                <a:cs typeface="+mj-lt"/>
              </a:rPr>
              <a:t>objective</a:t>
            </a:r>
            <a:r>
              <a:rPr lang="el-GR" sz="4000" dirty="0">
                <a:ea typeface="+mj-lt"/>
                <a:cs typeface="+mj-lt"/>
              </a:rPr>
              <a:t> of the </a:t>
            </a:r>
            <a:r>
              <a:rPr lang="el-GR" sz="4000" dirty="0" err="1">
                <a:ea typeface="+mj-lt"/>
                <a:cs typeface="+mj-lt"/>
              </a:rPr>
              <a:t>project</a:t>
            </a:r>
            <a:r>
              <a:rPr lang="el-GR" sz="4000" dirty="0">
                <a:ea typeface="+mj-lt"/>
                <a:cs typeface="+mj-lt"/>
              </a:rPr>
              <a:t> </a:t>
            </a:r>
            <a:r>
              <a:rPr lang="el-GR" sz="4000" dirty="0" err="1">
                <a:ea typeface="+mj-lt"/>
                <a:cs typeface="+mj-lt"/>
              </a:rPr>
              <a:t>is</a:t>
            </a:r>
            <a:r>
              <a:rPr lang="el-GR" sz="4000" dirty="0">
                <a:ea typeface="+mj-lt"/>
                <a:cs typeface="+mj-lt"/>
              </a:rPr>
              <a:t> </a:t>
            </a:r>
            <a:r>
              <a:rPr lang="el-GR" sz="4000" dirty="0" err="1">
                <a:ea typeface="+mj-lt"/>
                <a:cs typeface="+mj-lt"/>
              </a:rPr>
              <a:t>to</a:t>
            </a:r>
            <a:r>
              <a:rPr lang="el-GR" sz="4000" dirty="0">
                <a:ea typeface="+mj-lt"/>
                <a:cs typeface="+mj-lt"/>
              </a:rPr>
              <a:t>:</a:t>
            </a:r>
            <a:endParaRPr lang="el-GR" sz="4000" dirty="0">
              <a:cs typeface="Calibri Light" panose="020F0302020204030204"/>
            </a:endParaRPr>
          </a:p>
        </p:txBody>
      </p:sp>
      <p:sp>
        <p:nvSpPr>
          <p:cNvPr id="3" name="Θέση περιεχομένου 2">
            <a:extLst>
              <a:ext uri="{FF2B5EF4-FFF2-40B4-BE49-F238E27FC236}">
                <a16:creationId xmlns="" xmlns:a16="http://schemas.microsoft.com/office/drawing/2014/main" id="{9E18C701-BD92-4BE5-B179-DE4CB4141179}"/>
              </a:ext>
            </a:extLst>
          </p:cNvPr>
          <p:cNvSpPr>
            <a:spLocks noGrp="1"/>
          </p:cNvSpPr>
          <p:nvPr>
            <p:ph idx="1"/>
          </p:nvPr>
        </p:nvSpPr>
        <p:spPr>
          <a:xfrm>
            <a:off x="836680" y="2405067"/>
            <a:ext cx="6002110" cy="3729034"/>
          </a:xfrm>
        </p:spPr>
        <p:txBody>
          <a:bodyPr vert="horz" lIns="91440" tIns="45720" rIns="91440" bIns="45720" rtlCol="0" anchor="t">
            <a:normAutofit/>
          </a:bodyPr>
          <a:lstStyle/>
          <a:p>
            <a:r>
              <a:rPr lang="el-GR" sz="2000" dirty="0" err="1">
                <a:ea typeface="+mn-lt"/>
                <a:cs typeface="+mn-lt"/>
              </a:rPr>
              <a:t>increase</a:t>
            </a:r>
            <a:r>
              <a:rPr lang="el-GR" sz="2000" dirty="0">
                <a:ea typeface="+mn-lt"/>
                <a:cs typeface="+mn-lt"/>
              </a:rPr>
              <a:t> the </a:t>
            </a:r>
            <a:r>
              <a:rPr lang="el-GR" sz="2000" dirty="0" err="1">
                <a:ea typeface="+mn-lt"/>
                <a:cs typeface="+mn-lt"/>
              </a:rPr>
              <a:t>penetration</a:t>
            </a:r>
            <a:r>
              <a:rPr lang="el-GR" sz="2000" dirty="0">
                <a:ea typeface="+mn-lt"/>
                <a:cs typeface="+mn-lt"/>
              </a:rPr>
              <a:t> of </a:t>
            </a:r>
            <a:r>
              <a:rPr lang="el-GR" sz="2000" dirty="0" err="1">
                <a:ea typeface="+mn-lt"/>
                <a:cs typeface="+mn-lt"/>
              </a:rPr>
              <a:t>Renewable</a:t>
            </a:r>
            <a:r>
              <a:rPr lang="el-GR" sz="2000" dirty="0">
                <a:ea typeface="+mn-lt"/>
                <a:cs typeface="+mn-lt"/>
              </a:rPr>
              <a:t> Energy </a:t>
            </a:r>
            <a:r>
              <a:rPr lang="el-GR" sz="2000" dirty="0" err="1">
                <a:ea typeface="+mn-lt"/>
                <a:cs typeface="+mn-lt"/>
              </a:rPr>
              <a:t>Sources</a:t>
            </a:r>
            <a:r>
              <a:rPr lang="el-GR" sz="2000" dirty="0">
                <a:ea typeface="+mn-lt"/>
                <a:cs typeface="+mn-lt"/>
              </a:rPr>
              <a:t> (RES) </a:t>
            </a:r>
            <a:r>
              <a:rPr lang="el-GR" sz="2000" dirty="0" err="1">
                <a:ea typeface="+mn-lt"/>
                <a:cs typeface="+mn-lt"/>
              </a:rPr>
              <a:t>into</a:t>
            </a:r>
            <a:r>
              <a:rPr lang="el-GR" sz="2000" dirty="0">
                <a:ea typeface="+mn-lt"/>
                <a:cs typeface="+mn-lt"/>
              </a:rPr>
              <a:t> the </a:t>
            </a:r>
            <a:r>
              <a:rPr lang="el-GR" sz="2000" dirty="0" err="1">
                <a:ea typeface="+mn-lt"/>
                <a:cs typeface="+mn-lt"/>
              </a:rPr>
              <a:t>Ikaria</a:t>
            </a:r>
            <a:r>
              <a:rPr lang="el-GR" sz="2000" dirty="0">
                <a:ea typeface="+mn-lt"/>
                <a:cs typeface="+mn-lt"/>
              </a:rPr>
              <a:t> </a:t>
            </a:r>
            <a:r>
              <a:rPr lang="el-GR" sz="2000" dirty="0" err="1">
                <a:ea typeface="+mn-lt"/>
                <a:cs typeface="+mn-lt"/>
              </a:rPr>
              <a:t>Electricity</a:t>
            </a:r>
            <a:r>
              <a:rPr lang="el-GR" sz="2000" dirty="0">
                <a:ea typeface="+mn-lt"/>
                <a:cs typeface="+mn-lt"/>
              </a:rPr>
              <a:t> </a:t>
            </a:r>
            <a:r>
              <a:rPr lang="el-GR" sz="2000" dirty="0" err="1">
                <a:ea typeface="+mn-lt"/>
                <a:cs typeface="+mn-lt"/>
              </a:rPr>
              <a:t>Network</a:t>
            </a:r>
          </a:p>
          <a:p>
            <a:endParaRPr lang="el-GR" sz="2000" dirty="0">
              <a:ea typeface="+mn-lt"/>
              <a:cs typeface="+mn-lt"/>
            </a:endParaRPr>
          </a:p>
          <a:p>
            <a:r>
              <a:rPr lang="el-GR" sz="2000" dirty="0" err="1">
                <a:ea typeface="+mn-lt"/>
                <a:cs typeface="+mn-lt"/>
              </a:rPr>
              <a:t>reduce</a:t>
            </a:r>
            <a:r>
              <a:rPr lang="el-GR" sz="2000" dirty="0">
                <a:ea typeface="+mn-lt"/>
                <a:cs typeface="+mn-lt"/>
              </a:rPr>
              <a:t> the </a:t>
            </a:r>
            <a:r>
              <a:rPr lang="el-GR" sz="2000" dirty="0" err="1">
                <a:ea typeface="+mn-lt"/>
                <a:cs typeface="+mn-lt"/>
              </a:rPr>
              <a:t>quantity</a:t>
            </a:r>
            <a:r>
              <a:rPr lang="el-GR" sz="2000" dirty="0">
                <a:ea typeface="+mn-lt"/>
                <a:cs typeface="+mn-lt"/>
              </a:rPr>
              <a:t> of </a:t>
            </a:r>
            <a:r>
              <a:rPr lang="el-GR" sz="2000" dirty="0" err="1">
                <a:ea typeface="+mn-lt"/>
                <a:cs typeface="+mn-lt"/>
              </a:rPr>
              <a:t>conventional</a:t>
            </a:r>
            <a:r>
              <a:rPr lang="el-GR" sz="2000" dirty="0">
                <a:ea typeface="+mn-lt"/>
                <a:cs typeface="+mn-lt"/>
              </a:rPr>
              <a:t> </a:t>
            </a:r>
            <a:r>
              <a:rPr lang="el-GR" sz="2000" dirty="0" err="1">
                <a:ea typeface="+mn-lt"/>
                <a:cs typeface="+mn-lt"/>
              </a:rPr>
              <a:t>fuel</a:t>
            </a:r>
            <a:r>
              <a:rPr lang="el-GR" sz="2000" dirty="0">
                <a:ea typeface="+mn-lt"/>
                <a:cs typeface="+mn-lt"/>
              </a:rPr>
              <a:t> </a:t>
            </a:r>
            <a:r>
              <a:rPr lang="el-GR" sz="2000" dirty="0" err="1">
                <a:ea typeface="+mn-lt"/>
                <a:cs typeface="+mn-lt"/>
              </a:rPr>
              <a:t>oil</a:t>
            </a:r>
            <a:r>
              <a:rPr lang="el-GR" sz="2000" dirty="0">
                <a:ea typeface="+mn-lt"/>
                <a:cs typeface="+mn-lt"/>
              </a:rPr>
              <a:t> </a:t>
            </a:r>
            <a:r>
              <a:rPr lang="el-GR" sz="2000" dirty="0" err="1">
                <a:ea typeface="+mn-lt"/>
                <a:cs typeface="+mn-lt"/>
              </a:rPr>
              <a:t>used</a:t>
            </a:r>
            <a:r>
              <a:rPr lang="el-GR" sz="2000" dirty="0">
                <a:ea typeface="+mn-lt"/>
                <a:cs typeface="+mn-lt"/>
              </a:rPr>
              <a:t> </a:t>
            </a:r>
            <a:r>
              <a:rPr lang="el-GR" sz="2000" dirty="0" err="1">
                <a:ea typeface="+mn-lt"/>
                <a:cs typeface="+mn-lt"/>
              </a:rPr>
              <a:t>at</a:t>
            </a:r>
            <a:r>
              <a:rPr lang="el-GR" sz="2000" dirty="0">
                <a:ea typeface="+mn-lt"/>
                <a:cs typeface="+mn-lt"/>
              </a:rPr>
              <a:t> the </a:t>
            </a:r>
            <a:r>
              <a:rPr lang="el-GR" sz="2000" dirty="0" err="1">
                <a:ea typeface="+mn-lt"/>
                <a:cs typeface="+mn-lt"/>
              </a:rPr>
              <a:t>Local</a:t>
            </a:r>
            <a:r>
              <a:rPr lang="el-GR" sz="2000" dirty="0">
                <a:ea typeface="+mn-lt"/>
                <a:cs typeface="+mn-lt"/>
              </a:rPr>
              <a:t> </a:t>
            </a:r>
            <a:r>
              <a:rPr lang="el-GR" sz="2000" dirty="0" err="1">
                <a:ea typeface="+mn-lt"/>
                <a:cs typeface="+mn-lt"/>
              </a:rPr>
              <a:t>Production</a:t>
            </a:r>
            <a:r>
              <a:rPr lang="el-GR" sz="2000" dirty="0">
                <a:ea typeface="+mn-lt"/>
                <a:cs typeface="+mn-lt"/>
              </a:rPr>
              <a:t> </a:t>
            </a:r>
            <a:r>
              <a:rPr lang="el-GR" sz="2000" dirty="0" err="1">
                <a:ea typeface="+mn-lt"/>
                <a:cs typeface="+mn-lt"/>
              </a:rPr>
              <a:t>Station</a:t>
            </a:r>
            <a:r>
              <a:rPr lang="el-GR" sz="2000" dirty="0">
                <a:ea typeface="+mn-lt"/>
                <a:cs typeface="+mn-lt"/>
              </a:rPr>
              <a:t> in </a:t>
            </a:r>
            <a:r>
              <a:rPr lang="el-GR" sz="2000" dirty="0" err="1">
                <a:ea typeface="+mn-lt"/>
                <a:cs typeface="+mn-lt"/>
              </a:rPr>
              <a:t>Agios</a:t>
            </a:r>
            <a:r>
              <a:rPr lang="el-GR" sz="2000" dirty="0">
                <a:ea typeface="+mn-lt"/>
                <a:cs typeface="+mn-lt"/>
              </a:rPr>
              <a:t> </a:t>
            </a:r>
            <a:r>
              <a:rPr lang="el-GR" sz="2000" dirty="0" err="1">
                <a:ea typeface="+mn-lt"/>
                <a:cs typeface="+mn-lt"/>
              </a:rPr>
              <a:t>Kirikos</a:t>
            </a:r>
            <a:r>
              <a:rPr lang="el-GR" sz="2000" dirty="0">
                <a:ea typeface="+mn-lt"/>
                <a:cs typeface="+mn-lt"/>
              </a:rPr>
              <a:t> </a:t>
            </a:r>
            <a:r>
              <a:rPr lang="el-GR" sz="2000" dirty="0" err="1">
                <a:ea typeface="+mn-lt"/>
                <a:cs typeface="+mn-lt"/>
              </a:rPr>
              <a:t>to</a:t>
            </a:r>
            <a:r>
              <a:rPr lang="el-GR" sz="2000" dirty="0">
                <a:ea typeface="+mn-lt"/>
                <a:cs typeface="+mn-lt"/>
              </a:rPr>
              <a:t> </a:t>
            </a:r>
            <a:r>
              <a:rPr lang="el-GR" sz="2000" dirty="0" err="1">
                <a:ea typeface="+mn-lt"/>
                <a:cs typeface="+mn-lt"/>
              </a:rPr>
              <a:t>produce</a:t>
            </a:r>
            <a:r>
              <a:rPr lang="el-GR" sz="2000" dirty="0">
                <a:ea typeface="+mn-lt"/>
                <a:cs typeface="+mn-lt"/>
              </a:rPr>
              <a:t> </a:t>
            </a:r>
            <a:r>
              <a:rPr lang="el-GR" sz="2000" dirty="0" err="1">
                <a:ea typeface="+mn-lt"/>
                <a:cs typeface="+mn-lt"/>
              </a:rPr>
              <a:t>energy</a:t>
            </a:r>
            <a:r>
              <a:rPr lang="el-GR" sz="2000" dirty="0">
                <a:ea typeface="+mn-lt"/>
                <a:cs typeface="+mn-lt"/>
              </a:rPr>
              <a:t>, </a:t>
            </a:r>
            <a:r>
              <a:rPr lang="el-GR" sz="2000" dirty="0" err="1">
                <a:ea typeface="+mn-lt"/>
                <a:cs typeface="+mn-lt"/>
              </a:rPr>
              <a:t>thus</a:t>
            </a:r>
            <a:r>
              <a:rPr lang="el-GR" sz="2000" dirty="0">
                <a:ea typeface="+mn-lt"/>
                <a:cs typeface="+mn-lt"/>
              </a:rPr>
              <a:t> </a:t>
            </a:r>
            <a:r>
              <a:rPr lang="el-GR" sz="2000" dirty="0" err="1">
                <a:ea typeface="+mn-lt"/>
                <a:cs typeface="+mn-lt"/>
              </a:rPr>
              <a:t>reducing</a:t>
            </a:r>
            <a:r>
              <a:rPr lang="el-GR" sz="2000" dirty="0">
                <a:ea typeface="+mn-lt"/>
                <a:cs typeface="+mn-lt"/>
              </a:rPr>
              <a:t> </a:t>
            </a:r>
            <a:r>
              <a:rPr lang="el-GR" sz="2000" dirty="0" err="1">
                <a:ea typeface="+mn-lt"/>
                <a:cs typeface="+mn-lt"/>
              </a:rPr>
              <a:t>substantially</a:t>
            </a:r>
            <a:r>
              <a:rPr lang="el-GR" sz="2000" dirty="0">
                <a:ea typeface="+mn-lt"/>
                <a:cs typeface="+mn-lt"/>
              </a:rPr>
              <a:t> the </a:t>
            </a:r>
            <a:r>
              <a:rPr lang="el-GR" sz="2000" dirty="0" err="1">
                <a:ea typeface="+mn-lt"/>
                <a:cs typeface="+mn-lt"/>
              </a:rPr>
              <a:t>carbon</a:t>
            </a:r>
            <a:r>
              <a:rPr lang="el-GR" sz="2000" dirty="0">
                <a:ea typeface="+mn-lt"/>
                <a:cs typeface="+mn-lt"/>
              </a:rPr>
              <a:t> </a:t>
            </a:r>
            <a:r>
              <a:rPr lang="el-GR" sz="2000" dirty="0" err="1">
                <a:ea typeface="+mn-lt"/>
                <a:cs typeface="+mn-lt"/>
              </a:rPr>
              <a:t>footprint</a:t>
            </a:r>
            <a:r>
              <a:rPr lang="el-GR" sz="2000" dirty="0">
                <a:ea typeface="+mn-lt"/>
                <a:cs typeface="+mn-lt"/>
              </a:rPr>
              <a:t> of </a:t>
            </a:r>
            <a:r>
              <a:rPr lang="el-GR" sz="2000" dirty="0" err="1">
                <a:ea typeface="+mn-lt"/>
                <a:cs typeface="+mn-lt"/>
              </a:rPr>
              <a:t>this</a:t>
            </a:r>
            <a:r>
              <a:rPr lang="el-GR" sz="2000" dirty="0">
                <a:ea typeface="+mn-lt"/>
                <a:cs typeface="+mn-lt"/>
              </a:rPr>
              <a:t> </a:t>
            </a:r>
            <a:r>
              <a:rPr lang="el-GR" sz="2000" dirty="0" err="1">
                <a:ea typeface="+mn-lt"/>
                <a:cs typeface="+mn-lt"/>
              </a:rPr>
              <a:t>iconic</a:t>
            </a:r>
            <a:r>
              <a:rPr lang="el-GR" sz="2000" dirty="0">
                <a:ea typeface="+mn-lt"/>
                <a:cs typeface="+mn-lt"/>
              </a:rPr>
              <a:t> Aegean </a:t>
            </a:r>
            <a:r>
              <a:rPr lang="el-GR" sz="2000" dirty="0" err="1">
                <a:ea typeface="+mn-lt"/>
                <a:cs typeface="+mn-lt"/>
              </a:rPr>
              <a:t>island</a:t>
            </a:r>
            <a:endParaRPr lang="el-GR" sz="2000" dirty="0" err="1">
              <a:cs typeface="Calibri"/>
            </a:endParaRPr>
          </a:p>
        </p:txBody>
      </p:sp>
      <p:pic>
        <p:nvPicPr>
          <p:cNvPr id="4" name="Εικόνα 4" descr="Εικόνα που περιέχει χλόη, υπαίθριος, βουνό, ουρανός&#10;&#10;Περιγραφή που δημιουργήθηκε αυτόματα">
            <a:extLst>
              <a:ext uri="{FF2B5EF4-FFF2-40B4-BE49-F238E27FC236}">
                <a16:creationId xmlns="" xmlns:a16="http://schemas.microsoft.com/office/drawing/2014/main" id="{A8CC9BAD-8DB1-4EC6-87FB-2ACD161757A9}"/>
              </a:ext>
            </a:extLst>
          </p:cNvPr>
          <p:cNvPicPr>
            <a:picLocks noChangeAspect="1"/>
          </p:cNvPicPr>
          <p:nvPr/>
        </p:nvPicPr>
        <p:blipFill rotWithShape="1">
          <a:blip r:embed="rId3"/>
          <a:srcRect l="17089" r="34500"/>
          <a:stretch/>
        </p:blipFill>
        <p:spPr>
          <a:xfrm>
            <a:off x="7199440" y="10"/>
            <a:ext cx="4992560" cy="6857990"/>
          </a:xfrm>
          <a:prstGeom prst="rect">
            <a:avLst/>
          </a:prstGeom>
          <a:effectLst/>
        </p:spPr>
      </p:pic>
    </p:spTree>
    <p:extLst>
      <p:ext uri="{BB962C8B-B14F-4D97-AF65-F5344CB8AC3E}">
        <p14:creationId xmlns:p14="http://schemas.microsoft.com/office/powerpoint/2010/main" val="3191042138"/>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Content Placeholder 12">
            <a:extLst>
              <a:ext uri="{FF2B5EF4-FFF2-40B4-BE49-F238E27FC236}">
                <a16:creationId xmlns="" xmlns:a16="http://schemas.microsoft.com/office/drawing/2014/main" id="{93EFCE0D-DD97-4D9B-9FF8-E91E9A66320C}"/>
              </a:ext>
            </a:extLst>
          </p:cNvPr>
          <p:cNvSpPr>
            <a:spLocks noGrp="1"/>
          </p:cNvSpPr>
          <p:nvPr>
            <p:ph idx="1"/>
          </p:nvPr>
        </p:nvSpPr>
        <p:spPr>
          <a:xfrm>
            <a:off x="648931" y="2438400"/>
            <a:ext cx="3505494" cy="3785419"/>
          </a:xfrm>
        </p:spPr>
        <p:txBody>
          <a:bodyPr vert="horz" lIns="91440" tIns="45720" rIns="91440" bIns="45720" rtlCol="0" anchor="t">
            <a:normAutofit/>
          </a:bodyPr>
          <a:lstStyle/>
          <a:p>
            <a:r>
              <a:rPr lang="en-US" sz="2400">
                <a:ea typeface="+mn-lt"/>
                <a:cs typeface="+mn-lt"/>
              </a:rPr>
              <a:t>Operates 17 small hydro power stations with a total installed capacity of 65,35 MW</a:t>
            </a:r>
            <a:endParaRPr lang="en-US" sz="2400">
              <a:cs typeface="Calibri"/>
            </a:endParaRPr>
          </a:p>
        </p:txBody>
      </p:sp>
      <p:sp>
        <p:nvSpPr>
          <p:cNvPr id="37" name="Rectangle 36">
            <a:extLst>
              <a:ext uri="{FF2B5EF4-FFF2-40B4-BE49-F238E27FC236}">
                <a16:creationId xmlns="" xmlns:a16="http://schemas.microsoft.com/office/drawing/2014/main" id="{5E39A796-BE83-48B1-B33F-35C4A32AAB5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9">
            <a:extLst>
              <a:ext uri="{FF2B5EF4-FFF2-40B4-BE49-F238E27FC236}">
                <a16:creationId xmlns="" xmlns:a16="http://schemas.microsoft.com/office/drawing/2014/main" id="{72F84B47-E267-4194-8194-831DB7B5547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3" descr="Εικόνα που περιέχει δέντρο, υπαίθριος, βουνό, νερό&#10;&#10;Περιγραφή που δημιουργήθηκε αυτόματα">
            <a:extLst>
              <a:ext uri="{FF2B5EF4-FFF2-40B4-BE49-F238E27FC236}">
                <a16:creationId xmlns="" xmlns:a16="http://schemas.microsoft.com/office/drawing/2014/main" id="{7AC45C49-CD33-4D6B-87B0-0736709E6744}"/>
              </a:ext>
            </a:extLst>
          </p:cNvPr>
          <p:cNvPicPr>
            <a:picLocks noChangeAspect="1"/>
          </p:cNvPicPr>
          <p:nvPr/>
        </p:nvPicPr>
        <p:blipFill rotWithShape="1">
          <a:blip r:embed="rId3"/>
          <a:srcRect l="20763" r="6197" b="2"/>
          <a:stretch/>
        </p:blipFill>
        <p:spPr>
          <a:xfrm>
            <a:off x="5672113" y="856439"/>
            <a:ext cx="5486828" cy="5239568"/>
          </a:xfrm>
          <a:prstGeom prst="rect">
            <a:avLst/>
          </a:prstGeom>
          <a:effectLst/>
        </p:spPr>
      </p:pic>
      <p:sp>
        <p:nvSpPr>
          <p:cNvPr id="4" name="TextBox 3">
            <a:extLst>
              <a:ext uri="{FF2B5EF4-FFF2-40B4-BE49-F238E27FC236}">
                <a16:creationId xmlns="" xmlns:a16="http://schemas.microsoft.com/office/drawing/2014/main" id="{F2F6B6D1-A8FA-4727-B728-96E3889F69AC}"/>
              </a:ext>
            </a:extLst>
          </p:cNvPr>
          <p:cNvSpPr txBox="1"/>
          <p:nvPr/>
        </p:nvSpPr>
        <p:spPr>
          <a:xfrm>
            <a:off x="1031630" y="748323"/>
            <a:ext cx="274319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l-GR" sz="3600">
                <a:cs typeface="Calibri"/>
              </a:rPr>
              <a:t>PPC Operation</a:t>
            </a:r>
          </a:p>
        </p:txBody>
      </p:sp>
    </p:spTree>
    <p:extLst>
      <p:ext uri="{BB962C8B-B14F-4D97-AF65-F5344CB8AC3E}">
        <p14:creationId xmlns:p14="http://schemas.microsoft.com/office/powerpoint/2010/main" val="210038661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85C0834F-BD30-45DB-A295-D99EFCECDB95}"/>
              </a:ext>
            </a:extLst>
          </p:cNvPr>
          <p:cNvSpPr>
            <a:spLocks noGrp="1"/>
          </p:cNvSpPr>
          <p:nvPr>
            <p:ph type="title"/>
          </p:nvPr>
        </p:nvSpPr>
        <p:spPr/>
        <p:txBody>
          <a:bodyPr/>
          <a:lstStyle/>
          <a:p>
            <a:pPr algn="ctr"/>
            <a:r>
              <a:rPr lang="el-GR">
                <a:ea typeface="+mj-lt"/>
                <a:cs typeface="+mj-lt"/>
              </a:rPr>
              <a:t>Bibliography</a:t>
            </a:r>
            <a:endParaRPr lang="el-GR">
              <a:cs typeface="Calibri Light" panose="020F0302020204030204"/>
            </a:endParaRPr>
          </a:p>
        </p:txBody>
      </p:sp>
      <p:sp>
        <p:nvSpPr>
          <p:cNvPr id="3" name="Θέση περιεχομένου 2">
            <a:extLst>
              <a:ext uri="{FF2B5EF4-FFF2-40B4-BE49-F238E27FC236}">
                <a16:creationId xmlns="" xmlns:a16="http://schemas.microsoft.com/office/drawing/2014/main" id="{1A162369-1088-44A0-85C6-B9AA7FF44ED9}"/>
              </a:ext>
            </a:extLst>
          </p:cNvPr>
          <p:cNvSpPr>
            <a:spLocks noGrp="1"/>
          </p:cNvSpPr>
          <p:nvPr>
            <p:ph idx="1"/>
          </p:nvPr>
        </p:nvSpPr>
        <p:spPr/>
        <p:txBody>
          <a:bodyPr vert="horz" lIns="91440" tIns="45720" rIns="91440" bIns="45720" rtlCol="0" anchor="t">
            <a:normAutofit/>
          </a:bodyPr>
          <a:lstStyle/>
          <a:p>
            <a:r>
              <a:rPr lang="el-GR">
                <a:ea typeface="+mn-lt"/>
                <a:cs typeface="+mn-lt"/>
                <a:hlinkClick r:id="rId2"/>
              </a:rPr>
              <a:t>Hydropower - National Hydropower Association</a:t>
            </a:r>
          </a:p>
          <a:p>
            <a:r>
              <a:rPr lang="el-GR">
                <a:ea typeface="+mn-lt"/>
                <a:cs typeface="+mn-lt"/>
                <a:hlinkClick r:id="rId3"/>
              </a:rPr>
              <a:t>Hydroelectric projects - Renewable Energy Sources | PPC S.A. (dei.gr)</a:t>
            </a:r>
            <a:endParaRPr lang="el-GR">
              <a:cs typeface="Calibri"/>
            </a:endParaRPr>
          </a:p>
          <a:p>
            <a:r>
              <a:rPr lang="el-GR">
                <a:ea typeface="+mn-lt"/>
                <a:cs typeface="+mn-lt"/>
                <a:hlinkClick r:id="rId4"/>
              </a:rPr>
              <a:t>Hydroelectric Power Stations - an overview | ScienceDirect Topics</a:t>
            </a:r>
            <a:endParaRPr lang="el-GR">
              <a:cs typeface="Calibri"/>
            </a:endParaRPr>
          </a:p>
          <a:p>
            <a:r>
              <a:rPr lang="el-GR" dirty="0">
                <a:ea typeface="+mn-lt"/>
                <a:cs typeface="+mn-lt"/>
                <a:hlinkClick r:id="rId5"/>
              </a:rPr>
              <a:t>Types of Hydropower Plants | Department of Energy</a:t>
            </a:r>
            <a:endParaRPr lang="el-GR" dirty="0">
              <a:cs typeface="Calibri"/>
            </a:endParaRPr>
          </a:p>
          <a:p>
            <a:r>
              <a:rPr lang="el-GR" dirty="0">
                <a:ea typeface="+mn-lt"/>
                <a:cs typeface="+mn-lt"/>
                <a:hlinkClick r:id="rId6"/>
              </a:rPr>
              <a:t>Naeras: a pumped storage clean energy plant on the island of Ikaria, Greece. | e-mc2.gr</a:t>
            </a:r>
            <a:endParaRPr lang="el-GR" dirty="0">
              <a:cs typeface="Calibri"/>
            </a:endParaRPr>
          </a:p>
          <a:p>
            <a:endParaRPr lang="el-GR">
              <a:cs typeface="Calibri"/>
            </a:endParaRPr>
          </a:p>
          <a:p>
            <a:endParaRPr lang="el-GR">
              <a:cs typeface="Calibri"/>
            </a:endParaRPr>
          </a:p>
        </p:txBody>
      </p:sp>
    </p:spTree>
    <p:extLst>
      <p:ext uri="{BB962C8B-B14F-4D97-AF65-F5344CB8AC3E}">
        <p14:creationId xmlns:p14="http://schemas.microsoft.com/office/powerpoint/2010/main" val="41971447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t="-6000" b="-6000"/>
          </a:stretch>
        </a:blipFill>
        <a:effectLst/>
      </p:bgPr>
    </p:bg>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623887"/>
            <a:ext cx="9144000" cy="2387600"/>
          </a:xfrm>
        </p:spPr>
        <p:txBody>
          <a:bodyPr/>
          <a:lstStyle/>
          <a:p>
            <a:r>
              <a:rPr lang="el-GR" dirty="0">
                <a:solidFill>
                  <a:schemeClr val="bg1"/>
                </a:solidFill>
                <a:ea typeface="+mj-lt"/>
                <a:cs typeface="+mj-lt"/>
              </a:rPr>
              <a:t>Photovoltaic parks</a:t>
            </a:r>
            <a:endParaRPr lang="el-GR" dirty="0">
              <a:solidFill>
                <a:schemeClr val="bg1"/>
              </a:solidFill>
              <a:cs typeface="Calibri Light"/>
            </a:endParaRPr>
          </a:p>
        </p:txBody>
      </p:sp>
      <p:sp>
        <p:nvSpPr>
          <p:cNvPr id="3" name="Υπότιτλος 2"/>
          <p:cNvSpPr>
            <a:spLocks noGrp="1"/>
          </p:cNvSpPr>
          <p:nvPr>
            <p:ph type="subTitle" idx="1"/>
          </p:nvPr>
        </p:nvSpPr>
        <p:spPr>
          <a:xfrm>
            <a:off x="3639608" y="1767946"/>
            <a:ext cx="4924425" cy="655637"/>
          </a:xfrm>
        </p:spPr>
        <p:txBody>
          <a:bodyPr vert="horz" lIns="91440" tIns="45720" rIns="91440" bIns="45720" rtlCol="0" anchor="t">
            <a:normAutofit/>
          </a:bodyPr>
          <a:lstStyle/>
          <a:p>
            <a:r>
              <a:rPr lang="el-GR" dirty="0" err="1">
                <a:solidFill>
                  <a:schemeClr val="bg1"/>
                </a:solidFill>
                <a:cs typeface="Calibri"/>
              </a:rPr>
              <a:t>Renewable</a:t>
            </a:r>
            <a:r>
              <a:rPr lang="el-GR" dirty="0">
                <a:solidFill>
                  <a:schemeClr val="bg1"/>
                </a:solidFill>
                <a:cs typeface="Calibri"/>
              </a:rPr>
              <a:t> Energy </a:t>
            </a:r>
            <a:r>
              <a:rPr lang="el-GR" dirty="0" err="1">
                <a:solidFill>
                  <a:schemeClr val="bg1"/>
                </a:solidFill>
                <a:cs typeface="Calibri"/>
              </a:rPr>
              <a:t>Sources</a:t>
            </a:r>
            <a:endParaRPr lang="el-GR" dirty="0">
              <a:solidFill>
                <a:schemeClr val="bg1"/>
              </a:solidFill>
              <a:cs typeface="Calibri"/>
            </a:endParaRPr>
          </a:p>
        </p:txBody>
      </p:sp>
    </p:spTree>
    <p:extLst>
      <p:ext uri="{BB962C8B-B14F-4D97-AF65-F5344CB8AC3E}">
        <p14:creationId xmlns:p14="http://schemas.microsoft.com/office/powerpoint/2010/main" val="231986981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3">
            <a:extLst>
              <a:ext uri="{FF2B5EF4-FFF2-40B4-BE49-F238E27FC236}">
                <a16:creationId xmlns="" xmlns:a16="http://schemas.microsoft.com/office/drawing/2014/main" id="{C1DD1A8A-57D5-4A81-AD04-532B043C56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19" descr="Blue painted factory">
            <a:extLst>
              <a:ext uri="{FF2B5EF4-FFF2-40B4-BE49-F238E27FC236}">
                <a16:creationId xmlns="" xmlns:a16="http://schemas.microsoft.com/office/drawing/2014/main" id="{228BE518-CB60-4467-8AD3-54DA24577579}"/>
              </a:ext>
            </a:extLst>
          </p:cNvPr>
          <p:cNvPicPr>
            <a:picLocks noChangeAspect="1"/>
          </p:cNvPicPr>
          <p:nvPr/>
        </p:nvPicPr>
        <p:blipFill rotWithShape="1">
          <a:blip r:embed="rId2"/>
          <a:srcRect t="15605" r="-2" b="-2"/>
          <a:stretch/>
        </p:blipFill>
        <p:spPr>
          <a:xfrm>
            <a:off x="-3047" y="10"/>
            <a:ext cx="12191999" cy="6857990"/>
          </a:xfrm>
          <a:prstGeom prst="rect">
            <a:avLst/>
          </a:prstGeom>
        </p:spPr>
      </p:pic>
      <p:sp>
        <p:nvSpPr>
          <p:cNvPr id="31" name="Rectangle 25">
            <a:extLst>
              <a:ext uri="{FF2B5EF4-FFF2-40B4-BE49-F238E27FC236}">
                <a16:creationId xmlns="" xmlns:a16="http://schemas.microsoft.com/office/drawing/2014/main" id="{007891EC-4501-44ED-A8C8-B11B6DB767A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l-GR" sz="5200">
                <a:solidFill>
                  <a:srgbClr val="FFFFFF"/>
                </a:solidFill>
                <a:ea typeface="+mj-lt"/>
                <a:cs typeface="+mj-lt"/>
              </a:rPr>
              <a:t>Hydroelectric projects</a:t>
            </a:r>
            <a:endParaRPr lang="el-GR" sz="5200">
              <a:solidFill>
                <a:srgbClr val="FFFFFF"/>
              </a:solidFill>
            </a:endParaRPr>
          </a:p>
        </p:txBody>
      </p:sp>
      <p:sp>
        <p:nvSpPr>
          <p:cNvPr id="3" name="Υπότιτλος 2"/>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r>
              <a:rPr lang="el-GR" dirty="0">
                <a:solidFill>
                  <a:srgbClr val="FFFFFF"/>
                </a:solidFill>
                <a:ea typeface="+mn-lt"/>
                <a:cs typeface="+mn-lt"/>
              </a:rPr>
              <a:t>Renewable Energy Sources</a:t>
            </a:r>
            <a:endParaRPr lang="el-GR" dirty="0">
              <a:solidFill>
                <a:srgbClr val="FFFFFF"/>
              </a:solidFill>
            </a:endParaRPr>
          </a:p>
        </p:txBody>
      </p:sp>
    </p:spTree>
    <p:extLst>
      <p:ext uri="{BB962C8B-B14F-4D97-AF65-F5344CB8AC3E}">
        <p14:creationId xmlns:p14="http://schemas.microsoft.com/office/powerpoint/2010/main" val="23251222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Θέση περιεχομένου 2">
            <a:extLst>
              <a:ext uri="{FF2B5EF4-FFF2-40B4-BE49-F238E27FC236}">
                <a16:creationId xmlns="" xmlns:a16="http://schemas.microsoft.com/office/drawing/2014/main" id="{7D69825F-1034-4412-BBF7-13C3676C4F21}"/>
              </a:ext>
            </a:extLst>
          </p:cNvPr>
          <p:cNvSpPr>
            <a:spLocks noGrp="1"/>
          </p:cNvSpPr>
          <p:nvPr>
            <p:ph idx="1"/>
          </p:nvPr>
        </p:nvSpPr>
        <p:spPr>
          <a:xfrm>
            <a:off x="1896533" y="841377"/>
            <a:ext cx="8388351" cy="932922"/>
          </a:xfrm>
        </p:spPr>
        <p:txBody>
          <a:bodyPr vert="horz" lIns="91440" tIns="45720" rIns="91440" bIns="45720" rtlCol="0" anchor="t">
            <a:normAutofit/>
          </a:bodyPr>
          <a:lstStyle/>
          <a:p>
            <a:pPr marL="0" indent="0" algn="ctr">
              <a:buNone/>
            </a:pPr>
            <a:r>
              <a:rPr lang="el-GR" b="1" dirty="0" err="1">
                <a:ea typeface="+mn-lt"/>
                <a:cs typeface="+mn-lt"/>
              </a:rPr>
              <a:t>Sun</a:t>
            </a:r>
            <a:r>
              <a:rPr lang="el-GR" dirty="0">
                <a:ea typeface="+mn-lt"/>
                <a:cs typeface="+mn-lt"/>
              </a:rPr>
              <a:t> --&gt; </a:t>
            </a:r>
            <a:r>
              <a:rPr lang="el-GR" dirty="0" err="1">
                <a:ea typeface="+mn-lt"/>
                <a:cs typeface="+mn-lt"/>
              </a:rPr>
              <a:t>inexhaustible</a:t>
            </a:r>
            <a:r>
              <a:rPr lang="el-GR" dirty="0">
                <a:ea typeface="+mn-lt"/>
                <a:cs typeface="+mn-lt"/>
              </a:rPr>
              <a:t> </a:t>
            </a:r>
            <a:r>
              <a:rPr lang="el-GR" dirty="0" err="1">
                <a:ea typeface="+mn-lt"/>
                <a:cs typeface="+mn-lt"/>
              </a:rPr>
              <a:t>source</a:t>
            </a:r>
            <a:r>
              <a:rPr lang="el-GR" dirty="0">
                <a:ea typeface="+mn-lt"/>
                <a:cs typeface="+mn-lt"/>
              </a:rPr>
              <a:t> of </a:t>
            </a:r>
            <a:r>
              <a:rPr lang="el-GR" dirty="0" err="1">
                <a:ea typeface="+mn-lt"/>
                <a:cs typeface="+mn-lt"/>
              </a:rPr>
              <a:t>power</a:t>
            </a:r>
            <a:r>
              <a:rPr lang="el-GR" dirty="0">
                <a:ea typeface="+mn-lt"/>
                <a:cs typeface="+mn-lt"/>
              </a:rPr>
              <a:t> --&gt;  </a:t>
            </a:r>
            <a:r>
              <a:rPr lang="el-GR" dirty="0" err="1">
                <a:ea typeface="+mn-lt"/>
                <a:cs typeface="+mn-lt"/>
              </a:rPr>
              <a:t>can</a:t>
            </a:r>
            <a:r>
              <a:rPr lang="el-GR" dirty="0">
                <a:ea typeface="+mn-lt"/>
                <a:cs typeface="+mn-lt"/>
              </a:rPr>
              <a:t> </a:t>
            </a:r>
            <a:r>
              <a:rPr lang="el-GR" dirty="0" err="1">
                <a:ea typeface="+mn-lt"/>
                <a:cs typeface="+mn-lt"/>
              </a:rPr>
              <a:t>be</a:t>
            </a:r>
            <a:r>
              <a:rPr lang="el-GR" dirty="0">
                <a:ea typeface="+mn-lt"/>
                <a:cs typeface="+mn-lt"/>
              </a:rPr>
              <a:t> </a:t>
            </a:r>
            <a:r>
              <a:rPr lang="el-GR" dirty="0" err="1">
                <a:ea typeface="+mn-lt"/>
                <a:cs typeface="+mn-lt"/>
              </a:rPr>
              <a:t>altered</a:t>
            </a:r>
            <a:r>
              <a:rPr lang="el-GR" dirty="0">
                <a:ea typeface="+mn-lt"/>
                <a:cs typeface="+mn-lt"/>
              </a:rPr>
              <a:t> in </a:t>
            </a:r>
            <a:r>
              <a:rPr lang="el-GR" u="sng" dirty="0" err="1">
                <a:ea typeface="+mn-lt"/>
                <a:cs typeface="+mn-lt"/>
              </a:rPr>
              <a:t>electric</a:t>
            </a:r>
            <a:r>
              <a:rPr lang="el-GR" u="sng" dirty="0">
                <a:ea typeface="+mn-lt"/>
                <a:cs typeface="+mn-lt"/>
              </a:rPr>
              <a:t> </a:t>
            </a:r>
            <a:r>
              <a:rPr lang="el-GR" u="sng" dirty="0" err="1">
                <a:ea typeface="+mn-lt"/>
                <a:cs typeface="+mn-lt"/>
              </a:rPr>
              <a:t>power</a:t>
            </a:r>
            <a:endParaRPr lang="el-GR" u="sng" dirty="0" err="1">
              <a:cs typeface="Calibri" panose="020F0502020204030204"/>
            </a:endParaRPr>
          </a:p>
        </p:txBody>
      </p:sp>
      <p:pic>
        <p:nvPicPr>
          <p:cNvPr id="4" name="Εικόνα 4" descr="Εικόνα που περιέχει ουρανός, ηλιακό κύτταρο, υπαίθριος, μπλε&#10;&#10;Περιγραφή που δημιουργήθηκε αυτόματα">
            <a:extLst>
              <a:ext uri="{FF2B5EF4-FFF2-40B4-BE49-F238E27FC236}">
                <a16:creationId xmlns="" xmlns:a16="http://schemas.microsoft.com/office/drawing/2014/main" id="{91C28402-93FC-4ECB-B8ED-4894CDA05A69}"/>
              </a:ext>
            </a:extLst>
          </p:cNvPr>
          <p:cNvPicPr>
            <a:picLocks noChangeAspect="1"/>
          </p:cNvPicPr>
          <p:nvPr/>
        </p:nvPicPr>
        <p:blipFill>
          <a:blip r:embed="rId2"/>
          <a:stretch>
            <a:fillRect/>
          </a:stretch>
        </p:blipFill>
        <p:spPr>
          <a:xfrm>
            <a:off x="2925233" y="2531533"/>
            <a:ext cx="6415616" cy="3520016"/>
          </a:xfrm>
          <a:prstGeom prst="rect">
            <a:avLst/>
          </a:prstGeom>
        </p:spPr>
      </p:pic>
    </p:spTree>
    <p:extLst>
      <p:ext uri="{BB962C8B-B14F-4D97-AF65-F5344CB8AC3E}">
        <p14:creationId xmlns:p14="http://schemas.microsoft.com/office/powerpoint/2010/main" val="1125352485"/>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Θέση περιεχομένου 2">
            <a:extLst>
              <a:ext uri="{FF2B5EF4-FFF2-40B4-BE49-F238E27FC236}">
                <a16:creationId xmlns="" xmlns:a16="http://schemas.microsoft.com/office/drawing/2014/main" id="{73619F2F-EC8F-424E-B59E-995E7BB84D92}"/>
              </a:ext>
            </a:extLst>
          </p:cNvPr>
          <p:cNvSpPr>
            <a:spLocks noGrp="1"/>
          </p:cNvSpPr>
          <p:nvPr>
            <p:ph idx="1"/>
          </p:nvPr>
        </p:nvSpPr>
        <p:spPr>
          <a:xfrm>
            <a:off x="6987117" y="2354792"/>
            <a:ext cx="5001683" cy="2308754"/>
          </a:xfrm>
        </p:spPr>
        <p:txBody>
          <a:bodyPr vert="horz" lIns="91440" tIns="45720" rIns="91440" bIns="45720" rtlCol="0" anchor="t">
            <a:normAutofit/>
          </a:bodyPr>
          <a:lstStyle/>
          <a:p>
            <a:pPr marL="0" indent="0" algn="ctr">
              <a:buNone/>
            </a:pPr>
            <a:r>
              <a:rPr lang="el-GR" dirty="0">
                <a:cs typeface="Calibri"/>
              </a:rPr>
              <a:t> </a:t>
            </a:r>
            <a:r>
              <a:rPr lang="el-GR" dirty="0">
                <a:ea typeface="+mn-lt"/>
                <a:cs typeface="+mn-lt"/>
              </a:rPr>
              <a:t>The </a:t>
            </a:r>
            <a:r>
              <a:rPr lang="el-GR" dirty="0" err="1">
                <a:ea typeface="+mn-lt"/>
                <a:cs typeface="+mn-lt"/>
              </a:rPr>
              <a:t>photovoltaic</a:t>
            </a:r>
            <a:r>
              <a:rPr lang="el-GR" dirty="0">
                <a:ea typeface="+mn-lt"/>
                <a:cs typeface="+mn-lt"/>
              </a:rPr>
              <a:t> </a:t>
            </a:r>
            <a:r>
              <a:rPr lang="el-GR" dirty="0" err="1">
                <a:ea typeface="+mn-lt"/>
                <a:cs typeface="+mn-lt"/>
              </a:rPr>
              <a:t>systems</a:t>
            </a:r>
            <a:r>
              <a:rPr lang="el-GR" dirty="0">
                <a:ea typeface="+mn-lt"/>
                <a:cs typeface="+mn-lt"/>
              </a:rPr>
              <a:t>  </a:t>
            </a:r>
            <a:r>
              <a:rPr lang="el-GR" dirty="0" err="1">
                <a:ea typeface="+mn-lt"/>
                <a:cs typeface="+mn-lt"/>
              </a:rPr>
              <a:t>turn</a:t>
            </a:r>
          </a:p>
          <a:p>
            <a:pPr marL="0" indent="0" algn="ctr">
              <a:buNone/>
            </a:pPr>
            <a:endParaRPr lang="el-GR" dirty="0">
              <a:ea typeface="+mn-lt"/>
              <a:cs typeface="+mn-lt"/>
            </a:endParaRPr>
          </a:p>
          <a:p>
            <a:pPr marL="0" indent="0" algn="ctr">
              <a:buNone/>
            </a:pPr>
            <a:r>
              <a:rPr lang="el-GR" dirty="0">
                <a:ea typeface="+mn-lt"/>
                <a:cs typeface="+mn-lt"/>
              </a:rPr>
              <a:t> </a:t>
            </a:r>
            <a:r>
              <a:rPr lang="el-GR" b="1" dirty="0">
                <a:ea typeface="+mn-lt"/>
                <a:cs typeface="+mn-lt"/>
              </a:rPr>
              <a:t>the </a:t>
            </a:r>
            <a:r>
              <a:rPr lang="el-GR" b="1" dirty="0" err="1">
                <a:ea typeface="+mn-lt"/>
                <a:cs typeface="+mn-lt"/>
              </a:rPr>
              <a:t>solar</a:t>
            </a:r>
            <a:r>
              <a:rPr lang="el-GR" b="1" dirty="0">
                <a:ea typeface="+mn-lt"/>
                <a:cs typeface="+mn-lt"/>
              </a:rPr>
              <a:t> </a:t>
            </a:r>
            <a:r>
              <a:rPr lang="el-GR" b="1" dirty="0" err="1">
                <a:ea typeface="+mn-lt"/>
                <a:cs typeface="+mn-lt"/>
              </a:rPr>
              <a:t>power</a:t>
            </a:r>
            <a:r>
              <a:rPr lang="el-GR" b="1" dirty="0">
                <a:ea typeface="+mn-lt"/>
                <a:cs typeface="+mn-lt"/>
              </a:rPr>
              <a:t> </a:t>
            </a:r>
            <a:r>
              <a:rPr lang="el-GR" b="1" dirty="0" err="1">
                <a:ea typeface="+mn-lt"/>
                <a:cs typeface="+mn-lt"/>
              </a:rPr>
              <a:t>into</a:t>
            </a:r>
            <a:r>
              <a:rPr lang="el-GR" b="1" dirty="0">
                <a:ea typeface="+mn-lt"/>
                <a:cs typeface="+mn-lt"/>
              </a:rPr>
              <a:t> </a:t>
            </a:r>
            <a:r>
              <a:rPr lang="el-GR" b="1" dirty="0" err="1">
                <a:ea typeface="+mn-lt"/>
                <a:cs typeface="+mn-lt"/>
              </a:rPr>
              <a:t>electric</a:t>
            </a:r>
            <a:r>
              <a:rPr lang="el-GR" b="1" dirty="0">
                <a:ea typeface="+mn-lt"/>
                <a:cs typeface="+mn-lt"/>
              </a:rPr>
              <a:t> </a:t>
            </a:r>
            <a:r>
              <a:rPr lang="el-GR" b="1" dirty="0" err="1">
                <a:ea typeface="+mn-lt"/>
                <a:cs typeface="+mn-lt"/>
              </a:rPr>
              <a:t>power</a:t>
            </a:r>
            <a:endParaRPr lang="el-GR" dirty="0" err="1">
              <a:cs typeface="Calibri"/>
            </a:endParaRPr>
          </a:p>
        </p:txBody>
      </p:sp>
      <p:pic>
        <p:nvPicPr>
          <p:cNvPr id="4" name="Εικόνα 4" descr="Εικόνα που περιέχει βουνό, δέντρο, υπαίθριος, χλόη&#10;&#10;Περιγραφή που δημιουργήθηκε αυτόματα">
            <a:extLst>
              <a:ext uri="{FF2B5EF4-FFF2-40B4-BE49-F238E27FC236}">
                <a16:creationId xmlns="" xmlns:a16="http://schemas.microsoft.com/office/drawing/2014/main" id="{8B7106E5-5CA2-4BF7-9D35-D5EEDBD43F58}"/>
              </a:ext>
            </a:extLst>
          </p:cNvPr>
          <p:cNvPicPr>
            <a:picLocks noChangeAspect="1"/>
          </p:cNvPicPr>
          <p:nvPr/>
        </p:nvPicPr>
        <p:blipFill>
          <a:blip r:embed="rId2"/>
          <a:stretch>
            <a:fillRect/>
          </a:stretch>
        </p:blipFill>
        <p:spPr>
          <a:xfrm>
            <a:off x="480483" y="1776656"/>
            <a:ext cx="6203950" cy="3304687"/>
          </a:xfrm>
          <a:prstGeom prst="rect">
            <a:avLst/>
          </a:prstGeom>
        </p:spPr>
      </p:pic>
      <p:sp>
        <p:nvSpPr>
          <p:cNvPr id="5" name="Βέλος: Κάτω 4">
            <a:extLst>
              <a:ext uri="{FF2B5EF4-FFF2-40B4-BE49-F238E27FC236}">
                <a16:creationId xmlns="" xmlns:a16="http://schemas.microsoft.com/office/drawing/2014/main" id="{EDB93907-A4BC-4203-8F4C-2C63B495FDF3}"/>
              </a:ext>
            </a:extLst>
          </p:cNvPr>
          <p:cNvSpPr/>
          <p:nvPr/>
        </p:nvSpPr>
        <p:spPr>
          <a:xfrm>
            <a:off x="9325016" y="2939796"/>
            <a:ext cx="338667" cy="4868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Tree>
    <p:extLst>
      <p:ext uri="{BB962C8B-B14F-4D97-AF65-F5344CB8AC3E}">
        <p14:creationId xmlns:p14="http://schemas.microsoft.com/office/powerpoint/2010/main" val="255251712"/>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3D9714F4-B7E6-40E9-B7FF-E80ECD0DE533}"/>
              </a:ext>
            </a:extLst>
          </p:cNvPr>
          <p:cNvSpPr>
            <a:spLocks noGrp="1"/>
          </p:cNvSpPr>
          <p:nvPr>
            <p:ph type="title"/>
          </p:nvPr>
        </p:nvSpPr>
        <p:spPr>
          <a:xfrm>
            <a:off x="1494367" y="502708"/>
            <a:ext cx="1551517" cy="1325563"/>
          </a:xfrm>
        </p:spPr>
        <p:txBody>
          <a:bodyPr/>
          <a:lstStyle/>
          <a:p>
            <a:r>
              <a:rPr lang="el-GR" b="1" dirty="0">
                <a:cs typeface="Calibri Light"/>
              </a:rPr>
              <a:t>PROS</a:t>
            </a:r>
            <a:endParaRPr lang="el-GR" b="1" dirty="0"/>
          </a:p>
        </p:txBody>
      </p:sp>
      <p:sp>
        <p:nvSpPr>
          <p:cNvPr id="3" name="Θέση περιεχομένου 2">
            <a:extLst>
              <a:ext uri="{FF2B5EF4-FFF2-40B4-BE49-F238E27FC236}">
                <a16:creationId xmlns="" xmlns:a16="http://schemas.microsoft.com/office/drawing/2014/main" id="{B4570DAE-9378-48EB-AD54-1E71897F278B}"/>
              </a:ext>
            </a:extLst>
          </p:cNvPr>
          <p:cNvSpPr>
            <a:spLocks noGrp="1"/>
          </p:cNvSpPr>
          <p:nvPr>
            <p:ph idx="1"/>
          </p:nvPr>
        </p:nvSpPr>
        <p:spPr>
          <a:xfrm>
            <a:off x="838200" y="1899709"/>
            <a:ext cx="10515600" cy="3864504"/>
          </a:xfrm>
        </p:spPr>
        <p:txBody>
          <a:bodyPr vert="horz" lIns="91440" tIns="45720" rIns="91440" bIns="45720" rtlCol="0" anchor="t">
            <a:normAutofit/>
          </a:bodyPr>
          <a:lstStyle/>
          <a:p>
            <a:pPr marL="0" indent="0">
              <a:buNone/>
            </a:pPr>
            <a:endParaRPr lang="el-GR" dirty="0">
              <a:ea typeface="+mn-lt"/>
              <a:cs typeface="+mn-lt"/>
            </a:endParaRPr>
          </a:p>
          <a:p>
            <a:r>
              <a:rPr lang="el-GR" dirty="0" err="1">
                <a:ea typeface="+mn-lt"/>
                <a:cs typeface="+mn-lt"/>
              </a:rPr>
              <a:t>Enviromentally-friendly</a:t>
            </a:r>
            <a:r>
              <a:rPr lang="el-GR" dirty="0">
                <a:ea typeface="+mn-lt"/>
                <a:cs typeface="+mn-lt"/>
              </a:rPr>
              <a:t> </a:t>
            </a:r>
            <a:r>
              <a:rPr lang="el-GR" dirty="0" err="1">
                <a:ea typeface="+mn-lt"/>
                <a:cs typeface="+mn-lt"/>
              </a:rPr>
              <a:t>technology</a:t>
            </a:r>
            <a:endParaRPr lang="el-GR">
              <a:ea typeface="+mn-lt"/>
              <a:cs typeface="+mn-lt"/>
            </a:endParaRPr>
          </a:p>
          <a:p>
            <a:r>
              <a:rPr lang="el-GR" dirty="0" err="1">
                <a:ea typeface="+mn-lt"/>
                <a:cs typeface="+mn-lt"/>
              </a:rPr>
              <a:t>Solar</a:t>
            </a:r>
            <a:r>
              <a:rPr lang="el-GR" dirty="0">
                <a:ea typeface="+mn-lt"/>
                <a:cs typeface="+mn-lt"/>
              </a:rPr>
              <a:t> </a:t>
            </a:r>
            <a:r>
              <a:rPr lang="el-GR" dirty="0" err="1">
                <a:ea typeface="+mn-lt"/>
                <a:cs typeface="+mn-lt"/>
              </a:rPr>
              <a:t>energy</a:t>
            </a:r>
            <a:r>
              <a:rPr lang="el-GR" dirty="0">
                <a:ea typeface="+mn-lt"/>
                <a:cs typeface="+mn-lt"/>
              </a:rPr>
              <a:t> </a:t>
            </a:r>
            <a:r>
              <a:rPr lang="el-GR" dirty="0" err="1">
                <a:ea typeface="+mn-lt"/>
                <a:cs typeface="+mn-lt"/>
              </a:rPr>
              <a:t>is</a:t>
            </a:r>
            <a:r>
              <a:rPr lang="el-GR" dirty="0">
                <a:ea typeface="+mn-lt"/>
                <a:cs typeface="+mn-lt"/>
              </a:rPr>
              <a:t> </a:t>
            </a:r>
            <a:r>
              <a:rPr lang="el-GR" dirty="0" err="1">
                <a:ea typeface="+mn-lt"/>
                <a:cs typeface="+mn-lt"/>
              </a:rPr>
              <a:t>an</a:t>
            </a:r>
            <a:r>
              <a:rPr lang="el-GR" dirty="0">
                <a:ea typeface="+mn-lt"/>
                <a:cs typeface="+mn-lt"/>
              </a:rPr>
              <a:t> </a:t>
            </a:r>
            <a:r>
              <a:rPr lang="el-GR" dirty="0" err="1">
                <a:ea typeface="+mn-lt"/>
                <a:cs typeface="+mn-lt"/>
              </a:rPr>
              <a:t>inexhaustible</a:t>
            </a:r>
            <a:r>
              <a:rPr lang="el-GR" dirty="0">
                <a:ea typeface="+mn-lt"/>
                <a:cs typeface="+mn-lt"/>
              </a:rPr>
              <a:t> </a:t>
            </a:r>
            <a:r>
              <a:rPr lang="el-GR" dirty="0" err="1">
                <a:ea typeface="+mn-lt"/>
                <a:cs typeface="+mn-lt"/>
              </a:rPr>
              <a:t>source</a:t>
            </a:r>
            <a:r>
              <a:rPr lang="el-GR" dirty="0">
                <a:ea typeface="+mn-lt"/>
                <a:cs typeface="+mn-lt"/>
              </a:rPr>
              <a:t> of </a:t>
            </a:r>
            <a:r>
              <a:rPr lang="el-GR" dirty="0" err="1">
                <a:ea typeface="+mn-lt"/>
                <a:cs typeface="+mn-lt"/>
              </a:rPr>
              <a:t>energy</a:t>
            </a:r>
            <a:r>
              <a:rPr lang="el-GR" dirty="0">
                <a:ea typeface="+mn-lt"/>
                <a:cs typeface="+mn-lt"/>
              </a:rPr>
              <a:t>, </a:t>
            </a:r>
            <a:r>
              <a:rPr lang="el-GR" dirty="0" err="1">
                <a:ea typeface="+mn-lt"/>
                <a:cs typeface="+mn-lt"/>
              </a:rPr>
              <a:t>it</a:t>
            </a:r>
            <a:r>
              <a:rPr lang="el-GR" dirty="0">
                <a:ea typeface="+mn-lt"/>
                <a:cs typeface="+mn-lt"/>
              </a:rPr>
              <a:t> </a:t>
            </a:r>
            <a:r>
              <a:rPr lang="el-GR" dirty="0" err="1">
                <a:ea typeface="+mn-lt"/>
                <a:cs typeface="+mn-lt"/>
              </a:rPr>
              <a:t>is</a:t>
            </a:r>
            <a:r>
              <a:rPr lang="el-GR" dirty="0">
                <a:ea typeface="+mn-lt"/>
                <a:cs typeface="+mn-lt"/>
              </a:rPr>
              <a:t> </a:t>
            </a:r>
            <a:r>
              <a:rPr lang="el-GR" dirty="0" err="1">
                <a:ea typeface="+mn-lt"/>
                <a:cs typeface="+mn-lt"/>
              </a:rPr>
              <a:t>available</a:t>
            </a:r>
            <a:r>
              <a:rPr lang="el-GR" dirty="0">
                <a:ea typeface="+mn-lt"/>
                <a:cs typeface="+mn-lt"/>
              </a:rPr>
              <a:t> </a:t>
            </a:r>
            <a:r>
              <a:rPr lang="el-GR" dirty="0" err="1">
                <a:ea typeface="+mn-lt"/>
                <a:cs typeface="+mn-lt"/>
              </a:rPr>
              <a:t>everywhere</a:t>
            </a:r>
            <a:endParaRPr lang="el-GR">
              <a:ea typeface="+mn-lt"/>
              <a:cs typeface="+mn-lt"/>
            </a:endParaRPr>
          </a:p>
          <a:p>
            <a:r>
              <a:rPr lang="el-GR" dirty="0">
                <a:ea typeface="+mn-lt"/>
                <a:cs typeface="+mn-lt"/>
              </a:rPr>
              <a:t>The </a:t>
            </a:r>
            <a:r>
              <a:rPr lang="el-GR" dirty="0" err="1">
                <a:ea typeface="+mn-lt"/>
                <a:cs typeface="+mn-lt"/>
              </a:rPr>
              <a:t>function</a:t>
            </a:r>
            <a:r>
              <a:rPr lang="el-GR" dirty="0">
                <a:ea typeface="+mn-lt"/>
                <a:cs typeface="+mn-lt"/>
              </a:rPr>
              <a:t> of the </a:t>
            </a:r>
            <a:r>
              <a:rPr lang="el-GR" dirty="0" err="1">
                <a:ea typeface="+mn-lt"/>
                <a:cs typeface="+mn-lt"/>
              </a:rPr>
              <a:t>system</a:t>
            </a:r>
            <a:r>
              <a:rPr lang="el-GR" dirty="0">
                <a:ea typeface="+mn-lt"/>
                <a:cs typeface="+mn-lt"/>
              </a:rPr>
              <a:t> </a:t>
            </a:r>
            <a:r>
              <a:rPr lang="el-GR" dirty="0" err="1">
                <a:ea typeface="+mn-lt"/>
                <a:cs typeface="+mn-lt"/>
              </a:rPr>
              <a:t>is</a:t>
            </a:r>
            <a:r>
              <a:rPr lang="el-GR" dirty="0">
                <a:ea typeface="+mn-lt"/>
                <a:cs typeface="+mn-lt"/>
              </a:rPr>
              <a:t> </a:t>
            </a:r>
            <a:r>
              <a:rPr lang="el-GR" dirty="0" err="1">
                <a:ea typeface="+mn-lt"/>
                <a:cs typeface="+mn-lt"/>
              </a:rPr>
              <a:t>completely</a:t>
            </a:r>
            <a:r>
              <a:rPr lang="el-GR" dirty="0">
                <a:ea typeface="+mn-lt"/>
                <a:cs typeface="+mn-lt"/>
              </a:rPr>
              <a:t> </a:t>
            </a:r>
            <a:r>
              <a:rPr lang="el-GR" dirty="0" err="1">
                <a:ea typeface="+mn-lt"/>
                <a:cs typeface="+mn-lt"/>
              </a:rPr>
              <a:t>quiet</a:t>
            </a:r>
            <a:endParaRPr lang="el-GR">
              <a:ea typeface="+mn-lt"/>
              <a:cs typeface="+mn-lt"/>
            </a:endParaRPr>
          </a:p>
          <a:p>
            <a:r>
              <a:rPr lang="el-GR" dirty="0" err="1">
                <a:ea typeface="+mn-lt"/>
                <a:cs typeface="+mn-lt"/>
              </a:rPr>
              <a:t>They</a:t>
            </a:r>
            <a:r>
              <a:rPr lang="el-GR" dirty="0">
                <a:ea typeface="+mn-lt"/>
                <a:cs typeface="+mn-lt"/>
              </a:rPr>
              <a:t> </a:t>
            </a:r>
            <a:r>
              <a:rPr lang="el-GR" dirty="0" err="1">
                <a:ea typeface="+mn-lt"/>
                <a:cs typeface="+mn-lt"/>
              </a:rPr>
              <a:t>have</a:t>
            </a:r>
            <a:r>
              <a:rPr lang="el-GR" dirty="0">
                <a:ea typeface="+mn-lt"/>
                <a:cs typeface="+mn-lt"/>
              </a:rPr>
              <a:t> a </a:t>
            </a:r>
            <a:r>
              <a:rPr lang="el-GR" dirty="0" err="1">
                <a:ea typeface="+mn-lt"/>
                <a:cs typeface="+mn-lt"/>
              </a:rPr>
              <a:t>long</a:t>
            </a:r>
            <a:r>
              <a:rPr lang="el-GR" dirty="0">
                <a:ea typeface="+mn-lt"/>
                <a:cs typeface="+mn-lt"/>
              </a:rPr>
              <a:t> </a:t>
            </a:r>
            <a:r>
              <a:rPr lang="el-GR" dirty="0" err="1">
                <a:ea typeface="+mn-lt"/>
                <a:cs typeface="+mn-lt"/>
              </a:rPr>
              <a:t>lifespan</a:t>
            </a:r>
            <a:r>
              <a:rPr lang="el-GR" dirty="0">
                <a:ea typeface="+mn-lt"/>
                <a:cs typeface="+mn-lt"/>
              </a:rPr>
              <a:t>, </a:t>
            </a:r>
            <a:r>
              <a:rPr lang="el-GR" dirty="0" err="1">
                <a:ea typeface="+mn-lt"/>
                <a:cs typeface="+mn-lt"/>
              </a:rPr>
              <a:t>manufacturers</a:t>
            </a:r>
            <a:r>
              <a:rPr lang="el-GR" dirty="0">
                <a:ea typeface="+mn-lt"/>
                <a:cs typeface="+mn-lt"/>
              </a:rPr>
              <a:t> </a:t>
            </a:r>
            <a:r>
              <a:rPr lang="el-GR" dirty="0" err="1">
                <a:ea typeface="+mn-lt"/>
                <a:cs typeface="+mn-lt"/>
              </a:rPr>
              <a:t>guarantee</a:t>
            </a:r>
            <a:r>
              <a:rPr lang="el-GR" dirty="0">
                <a:ea typeface="+mn-lt"/>
                <a:cs typeface="+mn-lt"/>
              </a:rPr>
              <a:t> the  &lt;&lt; </a:t>
            </a:r>
            <a:r>
              <a:rPr lang="el-GR" dirty="0" err="1">
                <a:ea typeface="+mn-lt"/>
                <a:cs typeface="+mn-lt"/>
              </a:rPr>
              <a:t>crystals</a:t>
            </a:r>
            <a:r>
              <a:rPr lang="el-GR" dirty="0">
                <a:ea typeface="+mn-lt"/>
                <a:cs typeface="+mn-lt"/>
              </a:rPr>
              <a:t>&gt;&gt; for 20-30 </a:t>
            </a:r>
            <a:r>
              <a:rPr lang="el-GR" dirty="0" err="1">
                <a:ea typeface="+mn-lt"/>
                <a:cs typeface="+mn-lt"/>
              </a:rPr>
              <a:t>years</a:t>
            </a:r>
            <a:r>
              <a:rPr lang="el-GR" dirty="0">
                <a:ea typeface="+mn-lt"/>
                <a:cs typeface="+mn-lt"/>
              </a:rPr>
              <a:t> of operation</a:t>
            </a:r>
          </a:p>
          <a:p>
            <a:endParaRPr lang="el-GR" dirty="0">
              <a:cs typeface="Calibri"/>
            </a:endParaRPr>
          </a:p>
        </p:txBody>
      </p:sp>
    </p:spTree>
    <p:extLst>
      <p:ext uri="{BB962C8B-B14F-4D97-AF65-F5344CB8AC3E}">
        <p14:creationId xmlns:p14="http://schemas.microsoft.com/office/powerpoint/2010/main" val="842730049"/>
      </p:ext>
    </p:extLst>
  </p:cSld>
  <p:clrMapOvr>
    <a:masterClrMapping/>
  </p:clrMapOvr>
  <p:transition spd="slow">
    <p:randomBar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263F3694-0D04-4FB7-809E-5AECAB51445F}"/>
              </a:ext>
            </a:extLst>
          </p:cNvPr>
          <p:cNvSpPr>
            <a:spLocks noGrp="1"/>
          </p:cNvSpPr>
          <p:nvPr>
            <p:ph type="title"/>
          </p:nvPr>
        </p:nvSpPr>
        <p:spPr>
          <a:xfrm>
            <a:off x="1155700" y="365210"/>
            <a:ext cx="1720850" cy="1336146"/>
          </a:xfrm>
        </p:spPr>
        <p:txBody>
          <a:bodyPr/>
          <a:lstStyle/>
          <a:p>
            <a:r>
              <a:rPr lang="el-GR" b="1" dirty="0">
                <a:cs typeface="Calibri Light"/>
              </a:rPr>
              <a:t>CONS</a:t>
            </a:r>
            <a:endParaRPr lang="el-GR" dirty="0"/>
          </a:p>
        </p:txBody>
      </p:sp>
      <p:sp>
        <p:nvSpPr>
          <p:cNvPr id="3" name="Θέση περιεχομένου 2">
            <a:extLst>
              <a:ext uri="{FF2B5EF4-FFF2-40B4-BE49-F238E27FC236}">
                <a16:creationId xmlns="" xmlns:a16="http://schemas.microsoft.com/office/drawing/2014/main" id="{09F33590-64A3-4B88-BC3C-88785B927EF4}"/>
              </a:ext>
            </a:extLst>
          </p:cNvPr>
          <p:cNvSpPr>
            <a:spLocks noGrp="1"/>
          </p:cNvSpPr>
          <p:nvPr>
            <p:ph idx="1"/>
          </p:nvPr>
        </p:nvSpPr>
        <p:spPr>
          <a:xfrm>
            <a:off x="838200" y="1688042"/>
            <a:ext cx="10515600" cy="4351338"/>
          </a:xfrm>
        </p:spPr>
        <p:txBody>
          <a:bodyPr vert="horz" lIns="91440" tIns="45720" rIns="91440" bIns="45720" rtlCol="0" anchor="t">
            <a:normAutofit/>
          </a:bodyPr>
          <a:lstStyle/>
          <a:p>
            <a:pPr marL="0" indent="0" algn="ctr">
              <a:buNone/>
            </a:pPr>
            <a:r>
              <a:rPr lang="el-GR" dirty="0">
                <a:ea typeface="+mn-lt"/>
                <a:cs typeface="+mn-lt"/>
              </a:rPr>
              <a:t>The </a:t>
            </a:r>
            <a:r>
              <a:rPr lang="el-GR" b="1" dirty="0" err="1">
                <a:ea typeface="+mn-lt"/>
                <a:cs typeface="+mn-lt"/>
              </a:rPr>
              <a:t>cost</a:t>
            </a:r>
            <a:r>
              <a:rPr lang="el-GR" b="1" dirty="0">
                <a:ea typeface="+mn-lt"/>
                <a:cs typeface="+mn-lt"/>
              </a:rPr>
              <a:t> </a:t>
            </a:r>
            <a:r>
              <a:rPr lang="el-GR" dirty="0">
                <a:ea typeface="+mn-lt"/>
                <a:cs typeface="+mn-lt"/>
              </a:rPr>
              <a:t>of the </a:t>
            </a:r>
            <a:r>
              <a:rPr lang="el-GR" dirty="0" err="1">
                <a:ea typeface="+mn-lt"/>
                <a:cs typeface="+mn-lt"/>
              </a:rPr>
              <a:t>set</a:t>
            </a:r>
            <a:r>
              <a:rPr lang="el-GR" dirty="0">
                <a:ea typeface="+mn-lt"/>
                <a:cs typeface="+mn-lt"/>
              </a:rPr>
              <a:t> </a:t>
            </a:r>
            <a:r>
              <a:rPr lang="el-GR" dirty="0" err="1">
                <a:ea typeface="+mn-lt"/>
                <a:cs typeface="+mn-lt"/>
              </a:rPr>
              <a:t>up</a:t>
            </a:r>
            <a:r>
              <a:rPr lang="el-GR" dirty="0">
                <a:ea typeface="+mn-lt"/>
                <a:cs typeface="+mn-lt"/>
              </a:rPr>
              <a:t> a </a:t>
            </a:r>
            <a:r>
              <a:rPr lang="el-GR" dirty="0" err="1">
                <a:ea typeface="+mn-lt"/>
                <a:cs typeface="+mn-lt"/>
              </a:rPr>
              <a:t>photovoltaic</a:t>
            </a:r>
            <a:r>
              <a:rPr lang="el-GR" dirty="0">
                <a:ea typeface="+mn-lt"/>
                <a:cs typeface="+mn-lt"/>
              </a:rPr>
              <a:t> </a:t>
            </a:r>
            <a:r>
              <a:rPr lang="el-GR" dirty="0" err="1">
                <a:ea typeface="+mn-lt"/>
                <a:cs typeface="+mn-lt"/>
              </a:rPr>
              <a:t>park</a:t>
            </a:r>
            <a:r>
              <a:rPr lang="el-GR" dirty="0">
                <a:ea typeface="+mn-lt"/>
                <a:cs typeface="+mn-lt"/>
              </a:rPr>
              <a:t> </a:t>
            </a:r>
            <a:r>
              <a:rPr lang="el-GR" dirty="0" err="1">
                <a:ea typeface="+mn-lt"/>
                <a:cs typeface="+mn-lt"/>
              </a:rPr>
              <a:t>is</a:t>
            </a:r>
            <a:r>
              <a:rPr lang="el-GR" dirty="0">
                <a:ea typeface="+mn-lt"/>
                <a:cs typeface="+mn-lt"/>
              </a:rPr>
              <a:t> </a:t>
            </a:r>
            <a:r>
              <a:rPr lang="el-GR" dirty="0" err="1">
                <a:ea typeface="+mn-lt"/>
                <a:cs typeface="+mn-lt"/>
              </a:rPr>
              <a:t>extremely</a:t>
            </a:r>
            <a:r>
              <a:rPr lang="el-GR" dirty="0">
                <a:ea typeface="+mn-lt"/>
                <a:cs typeface="+mn-lt"/>
              </a:rPr>
              <a:t> </a:t>
            </a:r>
            <a:r>
              <a:rPr lang="el-GR" b="1" dirty="0" err="1">
                <a:ea typeface="+mn-lt"/>
                <a:cs typeface="+mn-lt"/>
              </a:rPr>
              <a:t>high</a:t>
            </a:r>
            <a:endParaRPr lang="el-GR" b="1">
              <a:ea typeface="+mn-lt"/>
              <a:cs typeface="+mn-lt"/>
            </a:endParaRPr>
          </a:p>
          <a:p>
            <a:pPr marL="0" indent="0" algn="ctr">
              <a:buNone/>
            </a:pPr>
            <a:endParaRPr lang="el-GR" b="1" dirty="0">
              <a:cs typeface="Calibri" panose="020F0502020204030204"/>
            </a:endParaRPr>
          </a:p>
          <a:p>
            <a:pPr marL="0" indent="0" algn="ctr">
              <a:buNone/>
            </a:pPr>
            <a:endParaRPr lang="el-GR" b="1" dirty="0">
              <a:cs typeface="Calibri" panose="020F0502020204030204"/>
            </a:endParaRPr>
          </a:p>
        </p:txBody>
      </p:sp>
      <p:pic>
        <p:nvPicPr>
          <p:cNvPr id="4" name="Εικόνα 4" descr="Εικόνα που περιέχει βέλος&#10;&#10;Περιγραφή που δημιουργήθηκε αυτόματα">
            <a:extLst>
              <a:ext uri="{FF2B5EF4-FFF2-40B4-BE49-F238E27FC236}">
                <a16:creationId xmlns="" xmlns:a16="http://schemas.microsoft.com/office/drawing/2014/main" id="{518944A4-0754-432A-8F90-43C22CABAD4B}"/>
              </a:ext>
            </a:extLst>
          </p:cNvPr>
          <p:cNvPicPr>
            <a:picLocks noChangeAspect="1"/>
          </p:cNvPicPr>
          <p:nvPr/>
        </p:nvPicPr>
        <p:blipFill>
          <a:blip r:embed="rId2"/>
          <a:stretch>
            <a:fillRect/>
          </a:stretch>
        </p:blipFill>
        <p:spPr>
          <a:xfrm>
            <a:off x="4184650" y="2417429"/>
            <a:ext cx="3812116" cy="3991642"/>
          </a:xfrm>
          <a:prstGeom prst="rect">
            <a:avLst/>
          </a:prstGeom>
        </p:spPr>
      </p:pic>
    </p:spTree>
    <p:extLst>
      <p:ext uri="{BB962C8B-B14F-4D97-AF65-F5344CB8AC3E}">
        <p14:creationId xmlns:p14="http://schemas.microsoft.com/office/powerpoint/2010/main" val="3294137794"/>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21C4C78D-9CBF-4203-8C0F-177623632EE7}"/>
              </a:ext>
            </a:extLst>
          </p:cNvPr>
          <p:cNvSpPr>
            <a:spLocks noGrp="1"/>
          </p:cNvSpPr>
          <p:nvPr>
            <p:ph type="title"/>
          </p:nvPr>
        </p:nvSpPr>
        <p:spPr/>
        <p:txBody>
          <a:bodyPr/>
          <a:lstStyle/>
          <a:p>
            <a:r>
              <a:rPr lang="el-GR" b="1" dirty="0">
                <a:cs typeface="Calibri Light"/>
              </a:rPr>
              <a:t>PPC</a:t>
            </a:r>
            <a:endParaRPr lang="el-GR" dirty="0"/>
          </a:p>
        </p:txBody>
      </p:sp>
      <p:sp>
        <p:nvSpPr>
          <p:cNvPr id="3" name="Θέση περιεχομένου 2">
            <a:extLst>
              <a:ext uri="{FF2B5EF4-FFF2-40B4-BE49-F238E27FC236}">
                <a16:creationId xmlns="" xmlns:a16="http://schemas.microsoft.com/office/drawing/2014/main" id="{3AC9C673-6C8C-45E9-9B84-379073D8AC47}"/>
              </a:ext>
            </a:extLst>
          </p:cNvPr>
          <p:cNvSpPr>
            <a:spLocks noGrp="1"/>
          </p:cNvSpPr>
          <p:nvPr>
            <p:ph idx="1"/>
          </p:nvPr>
        </p:nvSpPr>
        <p:spPr/>
        <p:txBody>
          <a:bodyPr vert="horz" lIns="91440" tIns="45720" rIns="91440" bIns="45720" rtlCol="0" anchor="t">
            <a:normAutofit/>
          </a:bodyPr>
          <a:lstStyle/>
          <a:p>
            <a:pPr marL="0" indent="0" algn="ctr">
              <a:buNone/>
            </a:pPr>
            <a:r>
              <a:rPr lang="el-GR" dirty="0">
                <a:ea typeface="+mn-lt"/>
                <a:cs typeface="+mn-lt"/>
              </a:rPr>
              <a:t>PPC </a:t>
            </a:r>
            <a:r>
              <a:rPr lang="el-GR" dirty="0" err="1">
                <a:ea typeface="+mn-lt"/>
                <a:cs typeface="+mn-lt"/>
              </a:rPr>
              <a:t>Renewables</a:t>
            </a:r>
            <a:r>
              <a:rPr lang="el-GR" dirty="0">
                <a:ea typeface="+mn-lt"/>
                <a:cs typeface="+mn-lt"/>
              </a:rPr>
              <a:t> </a:t>
            </a:r>
            <a:r>
              <a:rPr lang="el-GR" dirty="0" err="1">
                <a:ea typeface="+mn-lt"/>
                <a:cs typeface="+mn-lt"/>
              </a:rPr>
              <a:t>utilizes</a:t>
            </a:r>
            <a:r>
              <a:rPr lang="el-GR" dirty="0">
                <a:ea typeface="+mn-lt"/>
                <a:cs typeface="+mn-lt"/>
              </a:rPr>
              <a:t> the </a:t>
            </a:r>
            <a:r>
              <a:rPr lang="el-GR" dirty="0" err="1">
                <a:ea typeface="+mn-lt"/>
                <a:cs typeface="+mn-lt"/>
              </a:rPr>
              <a:t>sun</a:t>
            </a:r>
            <a:r>
              <a:rPr lang="el-GR" dirty="0">
                <a:ea typeface="+mn-lt"/>
                <a:cs typeface="+mn-lt"/>
              </a:rPr>
              <a:t> </a:t>
            </a:r>
            <a:r>
              <a:rPr lang="el-GR" dirty="0" err="1">
                <a:ea typeface="+mn-lt"/>
                <a:cs typeface="+mn-lt"/>
              </a:rPr>
              <a:t>power</a:t>
            </a:r>
            <a:r>
              <a:rPr lang="el-GR" dirty="0">
                <a:ea typeface="+mn-lt"/>
                <a:cs typeface="+mn-lt"/>
              </a:rPr>
              <a:t> in </a:t>
            </a:r>
            <a:r>
              <a:rPr lang="el-GR" dirty="0" err="1">
                <a:ea typeface="+mn-lt"/>
                <a:cs typeface="+mn-lt"/>
              </a:rPr>
              <a:t>order</a:t>
            </a:r>
            <a:r>
              <a:rPr lang="el-GR" dirty="0">
                <a:ea typeface="+mn-lt"/>
                <a:cs typeface="+mn-lt"/>
              </a:rPr>
              <a:t> </a:t>
            </a:r>
            <a:r>
              <a:rPr lang="el-GR" dirty="0" err="1">
                <a:ea typeface="+mn-lt"/>
                <a:cs typeface="+mn-lt"/>
              </a:rPr>
              <a:t>to</a:t>
            </a:r>
            <a:r>
              <a:rPr lang="el-GR" dirty="0">
                <a:ea typeface="+mn-lt"/>
                <a:cs typeface="+mn-lt"/>
              </a:rPr>
              <a:t> </a:t>
            </a:r>
            <a:r>
              <a:rPr lang="el-GR" dirty="0" err="1">
                <a:ea typeface="+mn-lt"/>
                <a:cs typeface="+mn-lt"/>
              </a:rPr>
              <a:t>produce</a:t>
            </a:r>
            <a:r>
              <a:rPr lang="el-GR" dirty="0">
                <a:ea typeface="+mn-lt"/>
                <a:cs typeface="+mn-lt"/>
              </a:rPr>
              <a:t> </a:t>
            </a:r>
            <a:r>
              <a:rPr lang="el-GR" dirty="0" err="1">
                <a:ea typeface="+mn-lt"/>
                <a:cs typeface="+mn-lt"/>
              </a:rPr>
              <a:t>electric</a:t>
            </a:r>
            <a:r>
              <a:rPr lang="el-GR" dirty="0">
                <a:ea typeface="+mn-lt"/>
                <a:cs typeface="+mn-lt"/>
              </a:rPr>
              <a:t> </a:t>
            </a:r>
            <a:r>
              <a:rPr lang="el-GR" dirty="0" err="1">
                <a:ea typeface="+mn-lt"/>
                <a:cs typeface="+mn-lt"/>
              </a:rPr>
              <a:t>power</a:t>
            </a:r>
            <a:r>
              <a:rPr lang="el-GR" dirty="0">
                <a:ea typeface="+mn-lt"/>
                <a:cs typeface="+mn-lt"/>
              </a:rPr>
              <a:t> </a:t>
            </a:r>
            <a:r>
              <a:rPr lang="el-GR" dirty="0" err="1">
                <a:ea typeface="+mn-lt"/>
                <a:cs typeface="+mn-lt"/>
              </a:rPr>
              <a:t>via</a:t>
            </a:r>
            <a:r>
              <a:rPr lang="el-GR" dirty="0">
                <a:ea typeface="+mn-lt"/>
                <a:cs typeface="+mn-lt"/>
              </a:rPr>
              <a:t> the </a:t>
            </a:r>
            <a:r>
              <a:rPr lang="el-GR" b="1" dirty="0" err="1">
                <a:ea typeface="+mn-lt"/>
                <a:cs typeface="+mn-lt"/>
              </a:rPr>
              <a:t>two</a:t>
            </a:r>
            <a:r>
              <a:rPr lang="el-GR" b="1" dirty="0">
                <a:ea typeface="+mn-lt"/>
                <a:cs typeface="+mn-lt"/>
              </a:rPr>
              <a:t> P/V </a:t>
            </a:r>
            <a:r>
              <a:rPr lang="el-GR" b="1" dirty="0" err="1">
                <a:ea typeface="+mn-lt"/>
                <a:cs typeface="+mn-lt"/>
              </a:rPr>
              <a:t>Parks</a:t>
            </a:r>
            <a:r>
              <a:rPr lang="el-GR" b="1" dirty="0">
                <a:ea typeface="+mn-lt"/>
                <a:cs typeface="+mn-lt"/>
              </a:rPr>
              <a:t> </a:t>
            </a:r>
            <a:r>
              <a:rPr lang="el-GR" dirty="0">
                <a:ea typeface="+mn-lt"/>
                <a:cs typeface="+mn-lt"/>
              </a:rPr>
              <a:t> </a:t>
            </a:r>
            <a:endParaRPr lang="el-GR"/>
          </a:p>
          <a:p>
            <a:pPr marL="0" indent="0">
              <a:buNone/>
            </a:pPr>
            <a:endParaRPr lang="el-GR" dirty="0">
              <a:ea typeface="+mn-lt"/>
              <a:cs typeface="+mn-lt"/>
            </a:endParaRPr>
          </a:p>
          <a:p>
            <a:pPr marL="0" indent="0">
              <a:buNone/>
            </a:pPr>
            <a:endParaRPr lang="el-GR" dirty="0">
              <a:ea typeface="+mn-lt"/>
              <a:cs typeface="+mn-lt"/>
            </a:endParaRPr>
          </a:p>
          <a:p>
            <a:pPr marL="0" indent="0">
              <a:buNone/>
            </a:pPr>
            <a:r>
              <a:rPr lang="el-GR" dirty="0">
                <a:ea typeface="+mn-lt"/>
                <a:cs typeface="+mn-lt"/>
              </a:rPr>
              <a:t>1. The </a:t>
            </a:r>
            <a:r>
              <a:rPr lang="el-GR" dirty="0" err="1">
                <a:ea typeface="+mn-lt"/>
                <a:cs typeface="+mn-lt"/>
              </a:rPr>
              <a:t>island</a:t>
            </a:r>
            <a:r>
              <a:rPr lang="el-GR" dirty="0">
                <a:ea typeface="+mn-lt"/>
                <a:cs typeface="+mn-lt"/>
              </a:rPr>
              <a:t> of </a:t>
            </a:r>
            <a:r>
              <a:rPr lang="el-GR" dirty="0" err="1">
                <a:ea typeface="+mn-lt"/>
                <a:cs typeface="+mn-lt"/>
              </a:rPr>
              <a:t>Kithnos</a:t>
            </a:r>
            <a:r>
              <a:rPr lang="el-GR" dirty="0">
                <a:ea typeface="+mn-lt"/>
                <a:cs typeface="+mn-lt"/>
              </a:rPr>
              <a:t>  </a:t>
            </a:r>
            <a:endParaRPr lang="el-GR"/>
          </a:p>
          <a:p>
            <a:pPr marL="0" indent="0">
              <a:buNone/>
            </a:pPr>
            <a:r>
              <a:rPr lang="el-GR" dirty="0">
                <a:ea typeface="+mn-lt"/>
                <a:cs typeface="+mn-lt"/>
              </a:rPr>
              <a:t>2. The </a:t>
            </a:r>
            <a:r>
              <a:rPr lang="el-GR" dirty="0" err="1">
                <a:ea typeface="+mn-lt"/>
                <a:cs typeface="+mn-lt"/>
              </a:rPr>
              <a:t>island</a:t>
            </a:r>
            <a:r>
              <a:rPr lang="el-GR" dirty="0">
                <a:ea typeface="+mn-lt"/>
                <a:cs typeface="+mn-lt"/>
              </a:rPr>
              <a:t> of </a:t>
            </a:r>
            <a:r>
              <a:rPr lang="el-GR" dirty="0" err="1">
                <a:ea typeface="+mn-lt"/>
                <a:cs typeface="+mn-lt"/>
              </a:rPr>
              <a:t>Sifnos</a:t>
            </a:r>
            <a:r>
              <a:rPr lang="el-GR" dirty="0">
                <a:ea typeface="+mn-lt"/>
                <a:cs typeface="+mn-lt"/>
              </a:rPr>
              <a:t> </a:t>
            </a:r>
            <a:endParaRPr lang="el-GR" dirty="0">
              <a:cs typeface="Calibri" panose="020F0502020204030204"/>
            </a:endParaRPr>
          </a:p>
        </p:txBody>
      </p:sp>
      <p:sp>
        <p:nvSpPr>
          <p:cNvPr id="6" name="Βέλος: Δεξιό 5">
            <a:extLst>
              <a:ext uri="{FF2B5EF4-FFF2-40B4-BE49-F238E27FC236}">
                <a16:creationId xmlns="" xmlns:a16="http://schemas.microsoft.com/office/drawing/2014/main" id="{C751C9D9-7181-4FF8-ACA3-303ABE378D4C}"/>
              </a:ext>
            </a:extLst>
          </p:cNvPr>
          <p:cNvSpPr/>
          <p:nvPr/>
        </p:nvSpPr>
        <p:spPr>
          <a:xfrm>
            <a:off x="5236379" y="4170933"/>
            <a:ext cx="486833" cy="2963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7" name="TextBox 6">
            <a:extLst>
              <a:ext uri="{FF2B5EF4-FFF2-40B4-BE49-F238E27FC236}">
                <a16:creationId xmlns="" xmlns:a16="http://schemas.microsoft.com/office/drawing/2014/main" id="{DFF65F31-0BE3-4384-9B55-E03C6E66C3F3}"/>
              </a:ext>
            </a:extLst>
          </p:cNvPr>
          <p:cNvSpPr txBox="1"/>
          <p:nvPr/>
        </p:nvSpPr>
        <p:spPr>
          <a:xfrm>
            <a:off x="6634692" y="4062942"/>
            <a:ext cx="2743200"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800" dirty="0">
                <a:solidFill>
                  <a:prstClr val="black"/>
                </a:solidFill>
              </a:rPr>
              <a:t> </a:t>
            </a:r>
            <a:r>
              <a:rPr lang="el-GR" sz="2800" dirty="0">
                <a:solidFill>
                  <a:prstClr val="black"/>
                </a:solidFill>
                <a:ea typeface="+mn-lt"/>
                <a:cs typeface="Calibri" panose="020F0502020204030204"/>
              </a:rPr>
              <a:t>in operation</a:t>
            </a:r>
          </a:p>
          <a:p>
            <a:endParaRPr lang="el-GR" dirty="0">
              <a:solidFill>
                <a:prstClr val="black"/>
              </a:solidFill>
            </a:endParaRPr>
          </a:p>
        </p:txBody>
      </p:sp>
    </p:spTree>
    <p:extLst>
      <p:ext uri="{BB962C8B-B14F-4D97-AF65-F5344CB8AC3E}">
        <p14:creationId xmlns:p14="http://schemas.microsoft.com/office/powerpoint/2010/main" val="288576681"/>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Θέση περιεχομένου 2">
            <a:extLst>
              <a:ext uri="{FF2B5EF4-FFF2-40B4-BE49-F238E27FC236}">
                <a16:creationId xmlns="" xmlns:a16="http://schemas.microsoft.com/office/drawing/2014/main" id="{F583A324-F22F-428E-A462-E5A92A471532}"/>
              </a:ext>
            </a:extLst>
          </p:cNvPr>
          <p:cNvSpPr>
            <a:spLocks noGrp="1"/>
          </p:cNvSpPr>
          <p:nvPr>
            <p:ph idx="1"/>
          </p:nvPr>
        </p:nvSpPr>
        <p:spPr>
          <a:xfrm>
            <a:off x="256117" y="2545291"/>
            <a:ext cx="4663017" cy="1864255"/>
          </a:xfrm>
        </p:spPr>
        <p:txBody>
          <a:bodyPr vert="horz" lIns="91440" tIns="45720" rIns="91440" bIns="45720" rtlCol="0" anchor="t">
            <a:normAutofit/>
          </a:bodyPr>
          <a:lstStyle/>
          <a:p>
            <a:pPr marL="0" indent="0" algn="ctr">
              <a:buNone/>
            </a:pPr>
            <a:r>
              <a:rPr lang="el-GR" dirty="0">
                <a:ea typeface="+mn-lt"/>
                <a:cs typeface="+mn-lt"/>
              </a:rPr>
              <a:t>The PP in </a:t>
            </a:r>
            <a:r>
              <a:rPr lang="el-GR" b="1" dirty="0" err="1">
                <a:ea typeface="+mn-lt"/>
                <a:cs typeface="+mn-lt"/>
              </a:rPr>
              <a:t>Kithnos</a:t>
            </a:r>
            <a:r>
              <a:rPr lang="el-GR" dirty="0">
                <a:ea typeface="+mn-lt"/>
                <a:cs typeface="+mn-lt"/>
              </a:rPr>
              <a:t> </a:t>
            </a:r>
            <a:r>
              <a:rPr lang="el-GR" dirty="0" err="1">
                <a:ea typeface="+mn-lt"/>
                <a:cs typeface="+mn-lt"/>
              </a:rPr>
              <a:t>was</a:t>
            </a:r>
            <a:r>
              <a:rPr lang="el-GR" dirty="0">
                <a:ea typeface="+mn-lt"/>
                <a:cs typeface="+mn-lt"/>
              </a:rPr>
              <a:t> </a:t>
            </a:r>
            <a:r>
              <a:rPr lang="el-GR" dirty="0" err="1">
                <a:ea typeface="+mn-lt"/>
                <a:cs typeface="+mn-lt"/>
              </a:rPr>
              <a:t>created</a:t>
            </a:r>
            <a:r>
              <a:rPr lang="el-GR" dirty="0">
                <a:ea typeface="+mn-lt"/>
                <a:cs typeface="+mn-lt"/>
              </a:rPr>
              <a:t> in 1983 and </a:t>
            </a:r>
            <a:r>
              <a:rPr lang="el-GR" dirty="0" err="1">
                <a:ea typeface="+mn-lt"/>
                <a:cs typeface="+mn-lt"/>
              </a:rPr>
              <a:t>it</a:t>
            </a:r>
            <a:r>
              <a:rPr lang="el-GR" dirty="0">
                <a:ea typeface="+mn-lt"/>
                <a:cs typeface="+mn-lt"/>
              </a:rPr>
              <a:t> </a:t>
            </a:r>
            <a:r>
              <a:rPr lang="el-GR" dirty="0" err="1">
                <a:ea typeface="+mn-lt"/>
                <a:cs typeface="+mn-lt"/>
              </a:rPr>
              <a:t>was</a:t>
            </a:r>
            <a:r>
              <a:rPr lang="el-GR" dirty="0">
                <a:ea typeface="+mn-lt"/>
                <a:cs typeface="+mn-lt"/>
              </a:rPr>
              <a:t> the</a:t>
            </a:r>
            <a:r>
              <a:rPr lang="el-GR" b="1" dirty="0">
                <a:ea typeface="+mn-lt"/>
                <a:cs typeface="+mn-lt"/>
              </a:rPr>
              <a:t> </a:t>
            </a:r>
            <a:r>
              <a:rPr lang="el-GR" b="1" dirty="0" err="1">
                <a:ea typeface="+mn-lt"/>
                <a:cs typeface="+mn-lt"/>
              </a:rPr>
              <a:t>first</a:t>
            </a:r>
            <a:r>
              <a:rPr lang="el-GR" b="1" dirty="0">
                <a:ea typeface="+mn-lt"/>
                <a:cs typeface="+mn-lt"/>
              </a:rPr>
              <a:t> </a:t>
            </a:r>
            <a:r>
              <a:rPr lang="el-GR" b="1" dirty="0" err="1">
                <a:ea typeface="+mn-lt"/>
                <a:cs typeface="+mn-lt"/>
              </a:rPr>
              <a:t>Park</a:t>
            </a:r>
            <a:r>
              <a:rPr lang="el-GR" dirty="0">
                <a:ea typeface="+mn-lt"/>
                <a:cs typeface="+mn-lt"/>
              </a:rPr>
              <a:t> </a:t>
            </a:r>
            <a:r>
              <a:rPr lang="el-GR" b="1" dirty="0">
                <a:ea typeface="+mn-lt"/>
                <a:cs typeface="+mn-lt"/>
              </a:rPr>
              <a:t>of </a:t>
            </a:r>
            <a:r>
              <a:rPr lang="el-GR" b="1" dirty="0" err="1">
                <a:ea typeface="+mn-lt"/>
                <a:cs typeface="+mn-lt"/>
              </a:rPr>
              <a:t>this</a:t>
            </a:r>
            <a:r>
              <a:rPr lang="el-GR" b="1" dirty="0">
                <a:ea typeface="+mn-lt"/>
                <a:cs typeface="+mn-lt"/>
              </a:rPr>
              <a:t> </a:t>
            </a:r>
            <a:r>
              <a:rPr lang="el-GR" b="1" dirty="0" err="1">
                <a:ea typeface="+mn-lt"/>
                <a:cs typeface="+mn-lt"/>
              </a:rPr>
              <a:t>kind</a:t>
            </a:r>
            <a:r>
              <a:rPr lang="el-GR" b="1" dirty="0">
                <a:ea typeface="+mn-lt"/>
                <a:cs typeface="+mn-lt"/>
              </a:rPr>
              <a:t> in Europe</a:t>
            </a:r>
            <a:endParaRPr lang="el-GR" b="1">
              <a:cs typeface="Calibri" panose="020F0502020204030204"/>
            </a:endParaRPr>
          </a:p>
        </p:txBody>
      </p:sp>
      <p:pic>
        <p:nvPicPr>
          <p:cNvPr id="4" name="Εικόνα 4" descr="Εικόνα που περιέχει χλόη, υπαίθριος, ουρανός, βουνό&#10;&#10;Περιγραφή που δημιουργήθηκε αυτόματα">
            <a:extLst>
              <a:ext uri="{FF2B5EF4-FFF2-40B4-BE49-F238E27FC236}">
                <a16:creationId xmlns="" xmlns:a16="http://schemas.microsoft.com/office/drawing/2014/main" id="{A6A1B346-8B52-4BD4-B37E-ACF3D7A820E4}"/>
              </a:ext>
            </a:extLst>
          </p:cNvPr>
          <p:cNvPicPr>
            <a:picLocks noChangeAspect="1"/>
          </p:cNvPicPr>
          <p:nvPr/>
        </p:nvPicPr>
        <p:blipFill>
          <a:blip r:embed="rId2"/>
          <a:stretch>
            <a:fillRect/>
          </a:stretch>
        </p:blipFill>
        <p:spPr>
          <a:xfrm>
            <a:off x="5126566" y="1151636"/>
            <a:ext cx="6881283" cy="4554728"/>
          </a:xfrm>
          <a:prstGeom prst="rect">
            <a:avLst/>
          </a:prstGeom>
        </p:spPr>
      </p:pic>
    </p:spTree>
    <p:extLst>
      <p:ext uri="{BB962C8B-B14F-4D97-AF65-F5344CB8AC3E}">
        <p14:creationId xmlns:p14="http://schemas.microsoft.com/office/powerpoint/2010/main" val="8805842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Θέση περιεχομένου 2">
            <a:extLst>
              <a:ext uri="{FF2B5EF4-FFF2-40B4-BE49-F238E27FC236}">
                <a16:creationId xmlns="" xmlns:a16="http://schemas.microsoft.com/office/drawing/2014/main" id="{F9C9F6DF-5AF7-47DB-A51D-E9A6A3BA56C0}"/>
              </a:ext>
            </a:extLst>
          </p:cNvPr>
          <p:cNvSpPr>
            <a:spLocks noGrp="1"/>
          </p:cNvSpPr>
          <p:nvPr>
            <p:ph idx="1"/>
          </p:nvPr>
        </p:nvSpPr>
        <p:spPr>
          <a:xfrm>
            <a:off x="383117" y="2153708"/>
            <a:ext cx="11415183" cy="3208339"/>
          </a:xfrm>
        </p:spPr>
        <p:txBody>
          <a:bodyPr vert="horz" lIns="91440" tIns="45720" rIns="91440" bIns="45720" rtlCol="0" anchor="t">
            <a:normAutofit/>
          </a:bodyPr>
          <a:lstStyle/>
          <a:p>
            <a:r>
              <a:rPr lang="el-GR" dirty="0">
                <a:ea typeface="+mn-lt"/>
                <a:cs typeface="+mn-lt"/>
              </a:rPr>
              <a:t> </a:t>
            </a:r>
            <a:r>
              <a:rPr lang="el-GR" dirty="0" err="1">
                <a:ea typeface="+mn-lt"/>
                <a:cs typeface="+mn-lt"/>
              </a:rPr>
              <a:t>Total</a:t>
            </a:r>
            <a:r>
              <a:rPr lang="el-GR" dirty="0">
                <a:ea typeface="+mn-lt"/>
                <a:cs typeface="+mn-lt"/>
              </a:rPr>
              <a:t> </a:t>
            </a:r>
            <a:r>
              <a:rPr lang="el-GR" dirty="0" err="1">
                <a:ea typeface="+mn-lt"/>
                <a:cs typeface="+mn-lt"/>
              </a:rPr>
              <a:t>installed</a:t>
            </a:r>
            <a:r>
              <a:rPr lang="el-GR" dirty="0">
                <a:ea typeface="+mn-lt"/>
                <a:cs typeface="+mn-lt"/>
              </a:rPr>
              <a:t> </a:t>
            </a:r>
            <a:r>
              <a:rPr lang="el-GR" b="1" dirty="0" err="1">
                <a:ea typeface="+mn-lt"/>
                <a:cs typeface="+mn-lt"/>
              </a:rPr>
              <a:t>capacity</a:t>
            </a:r>
            <a:r>
              <a:rPr lang="el-GR" dirty="0">
                <a:ea typeface="+mn-lt"/>
                <a:cs typeface="+mn-lt"/>
              </a:rPr>
              <a:t> of the PPC </a:t>
            </a:r>
            <a:r>
              <a:rPr lang="el-GR" dirty="0" err="1">
                <a:ea typeface="+mn-lt"/>
                <a:cs typeface="+mn-lt"/>
              </a:rPr>
              <a:t>Renewables</a:t>
            </a:r>
            <a:r>
              <a:rPr lang="el-GR" dirty="0">
                <a:ea typeface="+mn-lt"/>
                <a:cs typeface="+mn-lt"/>
              </a:rPr>
              <a:t> </a:t>
            </a:r>
            <a:r>
              <a:rPr lang="el-GR" dirty="0" err="1">
                <a:ea typeface="+mn-lt"/>
                <a:cs typeface="+mn-lt"/>
              </a:rPr>
              <a:t>Photovoltaic</a:t>
            </a:r>
            <a:r>
              <a:rPr lang="el-GR" dirty="0">
                <a:ea typeface="+mn-lt"/>
                <a:cs typeface="+mn-lt"/>
              </a:rPr>
              <a:t> </a:t>
            </a:r>
            <a:r>
              <a:rPr lang="el-GR" dirty="0" err="1">
                <a:ea typeface="+mn-lt"/>
                <a:cs typeface="+mn-lt"/>
              </a:rPr>
              <a:t>Parks</a:t>
            </a:r>
            <a:r>
              <a:rPr lang="el-GR" dirty="0">
                <a:ea typeface="+mn-lt"/>
                <a:cs typeface="+mn-lt"/>
              </a:rPr>
              <a:t> 700kw. </a:t>
            </a:r>
          </a:p>
          <a:p>
            <a:endParaRPr lang="el-GR" dirty="0">
              <a:ea typeface="+mn-lt"/>
              <a:cs typeface="+mn-lt"/>
            </a:endParaRPr>
          </a:p>
          <a:p>
            <a:r>
              <a:rPr lang="el-GR" b="1" dirty="0" err="1">
                <a:ea typeface="+mn-lt"/>
                <a:cs typeface="+mn-lt"/>
              </a:rPr>
              <a:t>Contribution</a:t>
            </a:r>
            <a:r>
              <a:rPr lang="el-GR" dirty="0">
                <a:ea typeface="+mn-lt"/>
                <a:cs typeface="+mn-lt"/>
              </a:rPr>
              <a:t> </a:t>
            </a:r>
            <a:r>
              <a:rPr lang="el-GR" dirty="0" err="1">
                <a:ea typeface="+mn-lt"/>
                <a:cs typeface="+mn-lt"/>
              </a:rPr>
              <a:t>to</a:t>
            </a:r>
            <a:r>
              <a:rPr lang="el-GR" dirty="0">
                <a:ea typeface="+mn-lt"/>
                <a:cs typeface="+mn-lt"/>
              </a:rPr>
              <a:t> the </a:t>
            </a:r>
            <a:r>
              <a:rPr lang="el-GR" dirty="0" err="1">
                <a:ea typeface="+mn-lt"/>
                <a:cs typeface="+mn-lt"/>
              </a:rPr>
              <a:t>environment</a:t>
            </a:r>
            <a:r>
              <a:rPr lang="el-GR" dirty="0">
                <a:ea typeface="+mn-lt"/>
                <a:cs typeface="+mn-lt"/>
              </a:rPr>
              <a:t> : 70,000 </a:t>
            </a:r>
            <a:r>
              <a:rPr lang="el-GR" dirty="0" err="1">
                <a:ea typeface="+mn-lt"/>
                <a:cs typeface="+mn-lt"/>
              </a:rPr>
              <a:t>MWh</a:t>
            </a:r>
            <a:r>
              <a:rPr lang="el-GR" dirty="0">
                <a:ea typeface="+mn-lt"/>
                <a:cs typeface="+mn-lt"/>
              </a:rPr>
              <a:t> </a:t>
            </a:r>
            <a:r>
              <a:rPr lang="el-GR" dirty="0" err="1">
                <a:ea typeface="+mn-lt"/>
                <a:cs typeface="+mn-lt"/>
              </a:rPr>
              <a:t>will</a:t>
            </a:r>
            <a:r>
              <a:rPr lang="el-GR" dirty="0">
                <a:ea typeface="+mn-lt"/>
                <a:cs typeface="+mn-lt"/>
              </a:rPr>
              <a:t> </a:t>
            </a:r>
            <a:r>
              <a:rPr lang="el-GR" dirty="0" err="1">
                <a:ea typeface="+mn-lt"/>
                <a:cs typeface="+mn-lt"/>
              </a:rPr>
              <a:t>be</a:t>
            </a:r>
            <a:r>
              <a:rPr lang="el-GR" dirty="0">
                <a:ea typeface="+mn-lt"/>
                <a:cs typeface="+mn-lt"/>
              </a:rPr>
              <a:t> </a:t>
            </a:r>
            <a:r>
              <a:rPr lang="el-GR" dirty="0" err="1">
                <a:ea typeface="+mn-lt"/>
                <a:cs typeface="+mn-lt"/>
              </a:rPr>
              <a:t>produced</a:t>
            </a:r>
            <a:r>
              <a:rPr lang="el-GR" dirty="0">
                <a:ea typeface="+mn-lt"/>
                <a:cs typeface="+mn-lt"/>
              </a:rPr>
              <a:t> </a:t>
            </a:r>
            <a:r>
              <a:rPr lang="el-GR" dirty="0" err="1">
                <a:ea typeface="+mn-lt"/>
                <a:cs typeface="+mn-lt"/>
              </a:rPr>
              <a:t>annually</a:t>
            </a:r>
            <a:r>
              <a:rPr lang="el-GR" dirty="0">
                <a:ea typeface="+mn-lt"/>
                <a:cs typeface="+mn-lt"/>
              </a:rPr>
              <a:t> </a:t>
            </a:r>
          </a:p>
          <a:p>
            <a:endParaRPr lang="el-GR" dirty="0">
              <a:ea typeface="+mn-lt"/>
              <a:cs typeface="+mn-lt"/>
            </a:endParaRPr>
          </a:p>
          <a:p>
            <a:pPr marL="0" indent="0">
              <a:buNone/>
            </a:pPr>
            <a:endParaRPr lang="el-GR" dirty="0">
              <a:ea typeface="+mn-lt"/>
              <a:cs typeface="+mn-lt"/>
            </a:endParaRPr>
          </a:p>
          <a:p>
            <a:pPr marL="0" indent="0">
              <a:buNone/>
            </a:pPr>
            <a:r>
              <a:rPr lang="el-GR" dirty="0">
                <a:ea typeface="+mn-lt"/>
                <a:cs typeface="+mn-lt"/>
              </a:rPr>
              <a:t>  </a:t>
            </a:r>
            <a:r>
              <a:rPr lang="el-GR" dirty="0" err="1">
                <a:ea typeface="+mn-lt"/>
                <a:cs typeface="+mn-lt"/>
              </a:rPr>
              <a:t>Avoidance</a:t>
            </a:r>
            <a:r>
              <a:rPr lang="el-GR" dirty="0">
                <a:ea typeface="+mn-lt"/>
                <a:cs typeface="+mn-lt"/>
              </a:rPr>
              <a:t> of the </a:t>
            </a:r>
            <a:r>
              <a:rPr lang="el-GR" dirty="0" err="1">
                <a:ea typeface="+mn-lt"/>
                <a:cs typeface="+mn-lt"/>
              </a:rPr>
              <a:t>emission</a:t>
            </a:r>
            <a:r>
              <a:rPr lang="el-GR" dirty="0">
                <a:ea typeface="+mn-lt"/>
                <a:cs typeface="+mn-lt"/>
              </a:rPr>
              <a:t> of </a:t>
            </a:r>
            <a:r>
              <a:rPr lang="el-GR" b="1" dirty="0">
                <a:ea typeface="+mn-lt"/>
                <a:cs typeface="+mn-lt"/>
              </a:rPr>
              <a:t>c02, s02, </a:t>
            </a:r>
            <a:r>
              <a:rPr lang="el-GR" b="1" dirty="0" err="1">
                <a:ea typeface="+mn-lt"/>
                <a:cs typeface="+mn-lt"/>
              </a:rPr>
              <a:t>NOx</a:t>
            </a:r>
            <a:r>
              <a:rPr lang="el-GR" b="1" dirty="0">
                <a:ea typeface="+mn-lt"/>
                <a:cs typeface="+mn-lt"/>
              </a:rPr>
              <a:t> </a:t>
            </a:r>
            <a:endParaRPr lang="el-GR" b="1" dirty="0">
              <a:cs typeface="Calibri" panose="020F0502020204030204"/>
            </a:endParaRPr>
          </a:p>
        </p:txBody>
      </p:sp>
      <p:sp>
        <p:nvSpPr>
          <p:cNvPr id="5" name="Βέλος: Κάτω 4">
            <a:extLst>
              <a:ext uri="{FF2B5EF4-FFF2-40B4-BE49-F238E27FC236}">
                <a16:creationId xmlns="" xmlns:a16="http://schemas.microsoft.com/office/drawing/2014/main" id="{D02BE149-B770-4B3C-8D8E-15FB084527A6}"/>
              </a:ext>
            </a:extLst>
          </p:cNvPr>
          <p:cNvSpPr/>
          <p:nvPr/>
        </p:nvSpPr>
        <p:spPr>
          <a:xfrm>
            <a:off x="1583309" y="3897588"/>
            <a:ext cx="328083" cy="5397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6" name="TextBox 5">
            <a:extLst>
              <a:ext uri="{FF2B5EF4-FFF2-40B4-BE49-F238E27FC236}">
                <a16:creationId xmlns="" xmlns:a16="http://schemas.microsoft.com/office/drawing/2014/main" id="{2A4CF533-136F-4351-8386-35644449535E}"/>
              </a:ext>
            </a:extLst>
          </p:cNvPr>
          <p:cNvSpPr txBox="1"/>
          <p:nvPr/>
        </p:nvSpPr>
        <p:spPr>
          <a:xfrm>
            <a:off x="385233" y="692150"/>
            <a:ext cx="453178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800" b="1" dirty="0" err="1">
                <a:solidFill>
                  <a:prstClr val="black"/>
                </a:solidFill>
                <a:cs typeface="Calibri"/>
              </a:rPr>
              <a:t>Capacity</a:t>
            </a:r>
            <a:r>
              <a:rPr lang="el-GR" sz="2800" b="1" dirty="0">
                <a:solidFill>
                  <a:prstClr val="black"/>
                </a:solidFill>
                <a:cs typeface="Calibri"/>
              </a:rPr>
              <a:t> and </a:t>
            </a:r>
            <a:r>
              <a:rPr lang="el-GR" sz="2800" b="1" dirty="0" err="1">
                <a:solidFill>
                  <a:prstClr val="black"/>
                </a:solidFill>
                <a:cs typeface="Calibri"/>
              </a:rPr>
              <a:t>Contribution</a:t>
            </a:r>
            <a:endParaRPr lang="el-GR" sz="2800" b="1" dirty="0">
              <a:solidFill>
                <a:prstClr val="black"/>
              </a:solidFill>
              <a:cs typeface="Calibri"/>
            </a:endParaRPr>
          </a:p>
        </p:txBody>
      </p:sp>
    </p:spTree>
    <p:extLst>
      <p:ext uri="{BB962C8B-B14F-4D97-AF65-F5344CB8AC3E}">
        <p14:creationId xmlns:p14="http://schemas.microsoft.com/office/powerpoint/2010/main" val="3712260275"/>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E337A7D2-D408-40DE-BB9B-B615BFB3AA88}"/>
              </a:ext>
            </a:extLst>
          </p:cNvPr>
          <p:cNvSpPr>
            <a:spLocks noGrp="1"/>
          </p:cNvSpPr>
          <p:nvPr>
            <p:ph type="title"/>
          </p:nvPr>
        </p:nvSpPr>
        <p:spPr/>
        <p:txBody>
          <a:bodyPr/>
          <a:lstStyle/>
          <a:p>
            <a:r>
              <a:rPr lang="el-GR" sz="2800" b="1" err="1">
                <a:cs typeface="Calibri Light"/>
              </a:rPr>
              <a:t>Future</a:t>
            </a:r>
            <a:r>
              <a:rPr lang="el-GR" sz="2800" b="1" dirty="0">
                <a:cs typeface="Calibri Light"/>
              </a:rPr>
              <a:t> </a:t>
            </a:r>
            <a:r>
              <a:rPr lang="el-GR" sz="2800" b="1" err="1">
                <a:cs typeface="Calibri Light"/>
              </a:rPr>
              <a:t>plans</a:t>
            </a:r>
            <a:r>
              <a:rPr lang="el-GR" sz="2800" b="1" dirty="0">
                <a:cs typeface="Calibri Light"/>
              </a:rPr>
              <a:t> of PPC </a:t>
            </a:r>
            <a:r>
              <a:rPr lang="el-GR" sz="2800" b="1" err="1">
                <a:cs typeface="Calibri Light"/>
              </a:rPr>
              <a:t>Renewables</a:t>
            </a:r>
            <a:r>
              <a:rPr lang="el-GR" sz="2800" b="1" dirty="0">
                <a:cs typeface="Calibri Light"/>
              </a:rPr>
              <a:t>  </a:t>
            </a:r>
          </a:p>
        </p:txBody>
      </p:sp>
      <p:sp>
        <p:nvSpPr>
          <p:cNvPr id="3" name="Θέση περιεχομένου 2">
            <a:extLst>
              <a:ext uri="{FF2B5EF4-FFF2-40B4-BE49-F238E27FC236}">
                <a16:creationId xmlns="" xmlns:a16="http://schemas.microsoft.com/office/drawing/2014/main" id="{E257A699-5083-432C-A689-8122646A41A7}"/>
              </a:ext>
            </a:extLst>
          </p:cNvPr>
          <p:cNvSpPr>
            <a:spLocks noGrp="1"/>
          </p:cNvSpPr>
          <p:nvPr>
            <p:ph idx="1"/>
          </p:nvPr>
        </p:nvSpPr>
        <p:spPr>
          <a:xfrm>
            <a:off x="499534" y="2608792"/>
            <a:ext cx="5096933" cy="2615672"/>
          </a:xfrm>
        </p:spPr>
        <p:txBody>
          <a:bodyPr vert="horz" lIns="91440" tIns="45720" rIns="91440" bIns="45720" rtlCol="0" anchor="t">
            <a:normAutofit/>
          </a:bodyPr>
          <a:lstStyle/>
          <a:p>
            <a:pPr>
              <a:buFont typeface="Wingdings" panose="020B0604020202020204" pitchFamily="34" charset="0"/>
              <a:buChar char="Ø"/>
            </a:pPr>
            <a:r>
              <a:rPr lang="el-GR" dirty="0">
                <a:ea typeface="+mn-lt"/>
                <a:cs typeface="+mn-lt"/>
              </a:rPr>
              <a:t>  </a:t>
            </a:r>
            <a:r>
              <a:rPr lang="el-GR" b="1" dirty="0" err="1">
                <a:ea typeface="+mn-lt"/>
                <a:cs typeface="+mn-lt"/>
              </a:rPr>
              <a:t>develop</a:t>
            </a:r>
            <a:r>
              <a:rPr lang="el-GR" b="1" dirty="0">
                <a:ea typeface="+mn-lt"/>
                <a:cs typeface="+mn-lt"/>
              </a:rPr>
              <a:t> </a:t>
            </a:r>
            <a:r>
              <a:rPr lang="el-GR" b="1" dirty="0" err="1">
                <a:ea typeface="+mn-lt"/>
                <a:cs typeface="+mn-lt"/>
              </a:rPr>
              <a:t>solar</a:t>
            </a:r>
            <a:r>
              <a:rPr lang="el-GR" b="1" dirty="0">
                <a:ea typeface="+mn-lt"/>
                <a:cs typeface="+mn-lt"/>
              </a:rPr>
              <a:t> </a:t>
            </a:r>
            <a:r>
              <a:rPr lang="el-GR" b="1" dirty="0" err="1">
                <a:ea typeface="+mn-lt"/>
                <a:cs typeface="+mn-lt"/>
              </a:rPr>
              <a:t>power</a:t>
            </a:r>
            <a:r>
              <a:rPr lang="el-GR" b="1" dirty="0">
                <a:ea typeface="+mn-lt"/>
                <a:cs typeface="+mn-lt"/>
              </a:rPr>
              <a:t> </a:t>
            </a:r>
            <a:r>
              <a:rPr lang="el-GR" b="1" dirty="0" err="1">
                <a:ea typeface="+mn-lt"/>
                <a:cs typeface="+mn-lt"/>
              </a:rPr>
              <a:t>projects</a:t>
            </a:r>
            <a:r>
              <a:rPr lang="el-GR" dirty="0">
                <a:ea typeface="+mn-lt"/>
                <a:cs typeface="+mn-lt"/>
              </a:rPr>
              <a:t> of </a:t>
            </a:r>
            <a:r>
              <a:rPr lang="el-GR" dirty="0" err="1">
                <a:ea typeface="+mn-lt"/>
                <a:cs typeface="+mn-lt"/>
              </a:rPr>
              <a:t>great</a:t>
            </a:r>
            <a:r>
              <a:rPr lang="el-GR" dirty="0">
                <a:ea typeface="+mn-lt"/>
                <a:cs typeface="+mn-lt"/>
              </a:rPr>
              <a:t> </a:t>
            </a:r>
            <a:r>
              <a:rPr lang="el-GR" dirty="0" err="1">
                <a:ea typeface="+mn-lt"/>
                <a:cs typeface="+mn-lt"/>
              </a:rPr>
              <a:t>imprortance</a:t>
            </a:r>
            <a:r>
              <a:rPr lang="el-GR" dirty="0">
                <a:ea typeface="+mn-lt"/>
                <a:cs typeface="+mn-lt"/>
              </a:rPr>
              <a:t> </a:t>
            </a:r>
          </a:p>
          <a:p>
            <a:pPr marL="0" indent="0">
              <a:buNone/>
            </a:pPr>
            <a:r>
              <a:rPr lang="el-GR" dirty="0">
                <a:ea typeface="+mn-lt"/>
                <a:cs typeface="+mn-lt"/>
              </a:rPr>
              <a:t>  </a:t>
            </a:r>
          </a:p>
          <a:p>
            <a:pPr>
              <a:buFont typeface="Wingdings" panose="020B0604020202020204" pitchFamily="34" charset="0"/>
              <a:buChar char="Ø"/>
            </a:pPr>
            <a:r>
              <a:rPr lang="el-GR" dirty="0" err="1">
                <a:ea typeface="+mn-lt"/>
                <a:cs typeface="+mn-lt"/>
              </a:rPr>
              <a:t>install</a:t>
            </a:r>
            <a:r>
              <a:rPr lang="el-GR" dirty="0">
                <a:ea typeface="+mn-lt"/>
                <a:cs typeface="+mn-lt"/>
              </a:rPr>
              <a:t> </a:t>
            </a:r>
            <a:r>
              <a:rPr lang="el-GR" b="1" dirty="0" err="1">
                <a:ea typeface="+mn-lt"/>
                <a:cs typeface="+mn-lt"/>
              </a:rPr>
              <a:t>small</a:t>
            </a:r>
            <a:r>
              <a:rPr lang="el-GR" b="1" dirty="0">
                <a:ea typeface="+mn-lt"/>
                <a:cs typeface="+mn-lt"/>
              </a:rPr>
              <a:t> P/V </a:t>
            </a:r>
            <a:r>
              <a:rPr lang="el-GR" b="1" dirty="0" err="1">
                <a:ea typeface="+mn-lt"/>
                <a:cs typeface="+mn-lt"/>
              </a:rPr>
              <a:t>plants</a:t>
            </a:r>
            <a:r>
              <a:rPr lang="el-GR" b="1" dirty="0">
                <a:ea typeface="+mn-lt"/>
                <a:cs typeface="+mn-lt"/>
              </a:rPr>
              <a:t> on </a:t>
            </a:r>
            <a:r>
              <a:rPr lang="el-GR" b="1" dirty="0" err="1">
                <a:ea typeface="+mn-lt"/>
                <a:cs typeface="+mn-lt"/>
              </a:rPr>
              <a:t>roofs</a:t>
            </a:r>
            <a:r>
              <a:rPr lang="el-GR" b="1" dirty="0">
                <a:ea typeface="+mn-lt"/>
                <a:cs typeface="+mn-lt"/>
              </a:rPr>
              <a:t> of </a:t>
            </a:r>
            <a:r>
              <a:rPr lang="el-GR" b="1" dirty="0" err="1">
                <a:ea typeface="+mn-lt"/>
                <a:cs typeface="+mn-lt"/>
              </a:rPr>
              <a:t>buildings</a:t>
            </a:r>
          </a:p>
        </p:txBody>
      </p:sp>
      <p:pic>
        <p:nvPicPr>
          <p:cNvPr id="4" name="Εικόνα 4" descr="Εικόνα που περιέχει υπαίθριος, ηλιακό κύτταρο, στέγη, αντικείμενο εξωτερικού χώρου&#10;&#10;Περιγραφή που δημιουργήθηκε αυτόματα">
            <a:extLst>
              <a:ext uri="{FF2B5EF4-FFF2-40B4-BE49-F238E27FC236}">
                <a16:creationId xmlns="" xmlns:a16="http://schemas.microsoft.com/office/drawing/2014/main" id="{600EA05C-4758-459D-B083-C1E4F5856C1A}"/>
              </a:ext>
            </a:extLst>
          </p:cNvPr>
          <p:cNvPicPr>
            <a:picLocks noChangeAspect="1"/>
          </p:cNvPicPr>
          <p:nvPr/>
        </p:nvPicPr>
        <p:blipFill>
          <a:blip r:embed="rId2"/>
          <a:stretch>
            <a:fillRect/>
          </a:stretch>
        </p:blipFill>
        <p:spPr>
          <a:xfrm>
            <a:off x="6047316" y="2147341"/>
            <a:ext cx="5812366" cy="3536982"/>
          </a:xfrm>
          <a:prstGeom prst="rect">
            <a:avLst/>
          </a:prstGeom>
        </p:spPr>
      </p:pic>
    </p:spTree>
    <p:extLst>
      <p:ext uri="{BB962C8B-B14F-4D97-AF65-F5344CB8AC3E}">
        <p14:creationId xmlns:p14="http://schemas.microsoft.com/office/powerpoint/2010/main" val="228018607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2F1A6863-6774-4518-92E8-12A7A4F650DC}"/>
              </a:ext>
            </a:extLst>
          </p:cNvPr>
          <p:cNvSpPr>
            <a:spLocks noGrp="1"/>
          </p:cNvSpPr>
          <p:nvPr>
            <p:ph type="title"/>
          </p:nvPr>
        </p:nvSpPr>
        <p:spPr>
          <a:xfrm>
            <a:off x="838200" y="142875"/>
            <a:ext cx="10515600" cy="1325563"/>
          </a:xfrm>
        </p:spPr>
        <p:txBody>
          <a:bodyPr>
            <a:normAutofit/>
          </a:bodyPr>
          <a:lstStyle/>
          <a:p>
            <a:r>
              <a:rPr lang="el-GR" sz="2800" b="1" dirty="0" err="1">
                <a:ea typeface="+mj-lt"/>
                <a:cs typeface="+mj-lt"/>
              </a:rPr>
              <a:t>Current</a:t>
            </a:r>
            <a:r>
              <a:rPr lang="el-GR" sz="2800" b="1" dirty="0">
                <a:ea typeface="+mj-lt"/>
                <a:cs typeface="+mj-lt"/>
              </a:rPr>
              <a:t> </a:t>
            </a:r>
            <a:r>
              <a:rPr lang="el-GR" sz="2800" b="1" dirty="0" err="1">
                <a:ea typeface="+mj-lt"/>
                <a:cs typeface="+mj-lt"/>
              </a:rPr>
              <a:t>Greece's</a:t>
            </a:r>
            <a:r>
              <a:rPr lang="el-GR" sz="2800" b="1" dirty="0">
                <a:ea typeface="+mj-lt"/>
                <a:cs typeface="+mj-lt"/>
              </a:rPr>
              <a:t> </a:t>
            </a:r>
            <a:r>
              <a:rPr lang="el-GR" sz="2800" b="1" dirty="0" err="1">
                <a:ea typeface="+mj-lt"/>
                <a:cs typeface="+mj-lt"/>
              </a:rPr>
              <a:t>largest</a:t>
            </a:r>
            <a:r>
              <a:rPr lang="el-GR" sz="2800" b="1" dirty="0">
                <a:ea typeface="+mj-lt"/>
                <a:cs typeface="+mj-lt"/>
              </a:rPr>
              <a:t> </a:t>
            </a:r>
            <a:r>
              <a:rPr lang="el-GR" sz="2800" b="1" dirty="0" err="1">
                <a:ea typeface="+mj-lt"/>
                <a:cs typeface="+mj-lt"/>
              </a:rPr>
              <a:t>photovoltaic</a:t>
            </a:r>
            <a:r>
              <a:rPr lang="el-GR" sz="2800" b="1" dirty="0">
                <a:ea typeface="+mj-lt"/>
                <a:cs typeface="+mj-lt"/>
              </a:rPr>
              <a:t> (PV) </a:t>
            </a:r>
            <a:r>
              <a:rPr lang="el-GR" sz="2800" b="1" dirty="0" err="1">
                <a:ea typeface="+mj-lt"/>
                <a:cs typeface="+mj-lt"/>
              </a:rPr>
              <a:t>power</a:t>
            </a:r>
            <a:r>
              <a:rPr lang="el-GR" sz="2800" b="1" dirty="0">
                <a:ea typeface="+mj-lt"/>
                <a:cs typeface="+mj-lt"/>
              </a:rPr>
              <a:t> </a:t>
            </a:r>
            <a:r>
              <a:rPr lang="el-GR" sz="2800" b="1" dirty="0" err="1">
                <a:ea typeface="+mj-lt"/>
                <a:cs typeface="+mj-lt"/>
              </a:rPr>
              <a:t>plants</a:t>
            </a:r>
            <a:endParaRPr lang="el-GR" sz="2800" b="1" dirty="0">
              <a:cs typeface="Calibri Light"/>
            </a:endParaRPr>
          </a:p>
          <a:p>
            <a:endParaRPr lang="el-GR" sz="2800" b="1" dirty="0">
              <a:cs typeface="Calibri Light"/>
            </a:endParaRPr>
          </a:p>
        </p:txBody>
      </p:sp>
      <p:graphicFrame>
        <p:nvGraphicFramePr>
          <p:cNvPr id="5" name="Θέση περιεχομένου 4">
            <a:extLst>
              <a:ext uri="{FF2B5EF4-FFF2-40B4-BE49-F238E27FC236}">
                <a16:creationId xmlns="" xmlns:a16="http://schemas.microsoft.com/office/drawing/2014/main" id="{0CFAD924-B5CB-4B49-A60F-055D4BBD06E3}"/>
              </a:ext>
            </a:extLst>
          </p:cNvPr>
          <p:cNvGraphicFramePr>
            <a:graphicFrameLocks noGrp="1"/>
          </p:cNvGraphicFramePr>
          <p:nvPr>
            <p:ph idx="1"/>
            <p:extLst/>
          </p:nvPr>
        </p:nvGraphicFramePr>
        <p:xfrm>
          <a:off x="836083" y="1174750"/>
          <a:ext cx="10033039" cy="5486400"/>
        </p:xfrm>
        <a:graphic>
          <a:graphicData uri="http://schemas.openxmlformats.org/drawingml/2006/table">
            <a:tbl>
              <a:tblPr firstRow="1" bandRow="1">
                <a:tableStyleId>{5C22544A-7EE6-4342-B048-85BDC9FD1C3A}</a:tableStyleId>
              </a:tblPr>
              <a:tblGrid>
                <a:gridCol w="2918827">
                  <a:extLst>
                    <a:ext uri="{9D8B030D-6E8A-4147-A177-3AD203B41FA5}">
                      <a16:colId xmlns="" xmlns:a16="http://schemas.microsoft.com/office/drawing/2014/main" val="2112580453"/>
                    </a:ext>
                  </a:extLst>
                </a:gridCol>
                <a:gridCol w="1699406">
                  <a:extLst>
                    <a:ext uri="{9D8B030D-6E8A-4147-A177-3AD203B41FA5}">
                      <a16:colId xmlns="" xmlns:a16="http://schemas.microsoft.com/office/drawing/2014/main" val="721278925"/>
                    </a:ext>
                  </a:extLst>
                </a:gridCol>
                <a:gridCol w="3436902">
                  <a:extLst>
                    <a:ext uri="{9D8B030D-6E8A-4147-A177-3AD203B41FA5}">
                      <a16:colId xmlns="" xmlns:a16="http://schemas.microsoft.com/office/drawing/2014/main" val="1489173534"/>
                    </a:ext>
                  </a:extLst>
                </a:gridCol>
                <a:gridCol w="1977904">
                  <a:extLst>
                    <a:ext uri="{9D8B030D-6E8A-4147-A177-3AD203B41FA5}">
                      <a16:colId xmlns="" xmlns:a16="http://schemas.microsoft.com/office/drawing/2014/main" val="4084480636"/>
                    </a:ext>
                  </a:extLst>
                </a:gridCol>
              </a:tblGrid>
              <a:tr h="359794">
                <a:tc>
                  <a:txBody>
                    <a:bodyPr/>
                    <a:lstStyle/>
                    <a:p>
                      <a:r>
                        <a:rPr lang="de-DE" dirty="0"/>
                        <a:t>Location </a:t>
                      </a:r>
                    </a:p>
                  </a:txBody>
                  <a:tcPr anchor="ctr"/>
                </a:tc>
                <a:tc>
                  <a:txBody>
                    <a:bodyPr/>
                    <a:lstStyle/>
                    <a:p>
                      <a:r>
                        <a:rPr lang="de-DE" dirty="0" err="1"/>
                        <a:t>Capacity</a:t>
                      </a:r>
                      <a:r>
                        <a:rPr lang="de-DE" dirty="0"/>
                        <a:t> </a:t>
                      </a:r>
                    </a:p>
                  </a:txBody>
                  <a:tcPr anchor="ctr"/>
                </a:tc>
                <a:tc>
                  <a:txBody>
                    <a:bodyPr/>
                    <a:lstStyle/>
                    <a:p>
                      <a:r>
                        <a:rPr lang="de-DE" dirty="0"/>
                        <a:t>Description </a:t>
                      </a:r>
                    </a:p>
                  </a:txBody>
                  <a:tcPr anchor="ctr"/>
                </a:tc>
                <a:tc>
                  <a:txBody>
                    <a:bodyPr/>
                    <a:lstStyle/>
                    <a:p>
                      <a:r>
                        <a:rPr lang="de-DE" dirty="0" err="1"/>
                        <a:t>Constructed</a:t>
                      </a:r>
                      <a:r>
                        <a:rPr lang="de-DE" dirty="0"/>
                        <a:t> </a:t>
                      </a:r>
                    </a:p>
                  </a:txBody>
                  <a:tcPr anchor="ctr"/>
                </a:tc>
                <a:extLst>
                  <a:ext uri="{0D108BD9-81ED-4DB2-BD59-A6C34878D82A}">
                    <a16:rowId xmlns="" xmlns:a16="http://schemas.microsoft.com/office/drawing/2014/main" val="2536838143"/>
                  </a:ext>
                </a:extLst>
              </a:tr>
              <a:tr h="359794">
                <a:tc>
                  <a:txBody>
                    <a:bodyPr/>
                    <a:lstStyle/>
                    <a:p>
                      <a:r>
                        <a:rPr lang="de-DE" dirty="0">
                          <a:hlinkClick r:id="rId2"/>
                        </a:rPr>
                        <a:t>Naoussa</a:t>
                      </a:r>
                      <a:r>
                        <a:rPr lang="de-DE" dirty="0"/>
                        <a:t> </a:t>
                      </a:r>
                    </a:p>
                  </a:txBody>
                  <a:tcPr anchor="ctr"/>
                </a:tc>
                <a:tc>
                  <a:txBody>
                    <a:bodyPr/>
                    <a:lstStyle/>
                    <a:p>
                      <a:r>
                        <a:rPr lang="de-DE" dirty="0"/>
                        <a:t>7+7 MW </a:t>
                      </a:r>
                    </a:p>
                  </a:txBody>
                  <a:tcPr anchor="ctr"/>
                </a:tc>
                <a:tc>
                  <a:txBody>
                    <a:bodyPr/>
                    <a:lstStyle/>
                    <a:p>
                      <a:r>
                        <a:rPr lang="de-DE" dirty="0" err="1"/>
                        <a:t>Photovoltaic</a:t>
                      </a:r>
                      <a:r>
                        <a:rPr lang="de-DE" dirty="0"/>
                        <a:t> plants </a:t>
                      </a:r>
                      <a:r>
                        <a:rPr lang="de-DE" dirty="0" err="1"/>
                        <a:t>cluster</a:t>
                      </a:r>
                      <a:r>
                        <a:rPr lang="de-DE" dirty="0"/>
                        <a:t> </a:t>
                      </a:r>
                    </a:p>
                  </a:txBody>
                  <a:tcPr anchor="ctr"/>
                </a:tc>
                <a:tc>
                  <a:txBody>
                    <a:bodyPr/>
                    <a:lstStyle/>
                    <a:p>
                      <a:r>
                        <a:rPr lang="de-DE" dirty="0"/>
                        <a:t>2013 </a:t>
                      </a:r>
                    </a:p>
                  </a:txBody>
                  <a:tcPr anchor="ctr"/>
                </a:tc>
                <a:extLst>
                  <a:ext uri="{0D108BD9-81ED-4DB2-BD59-A6C34878D82A}">
                    <a16:rowId xmlns="" xmlns:a16="http://schemas.microsoft.com/office/drawing/2014/main" val="1741528504"/>
                  </a:ext>
                </a:extLst>
              </a:tr>
              <a:tr h="359794">
                <a:tc>
                  <a:txBody>
                    <a:bodyPr/>
                    <a:lstStyle/>
                    <a:p>
                      <a:r>
                        <a:rPr lang="de-DE" dirty="0">
                          <a:hlinkClick r:id="rId3"/>
                        </a:rPr>
                        <a:t>Florina</a:t>
                      </a:r>
                      <a:r>
                        <a:rPr lang="de-DE" dirty="0"/>
                        <a:t> </a:t>
                      </a:r>
                    </a:p>
                  </a:txBody>
                  <a:tcPr anchor="ctr"/>
                </a:tc>
                <a:tc>
                  <a:txBody>
                    <a:bodyPr/>
                    <a:lstStyle/>
                    <a:p>
                      <a:r>
                        <a:rPr lang="de-DE" dirty="0"/>
                        <a:t>4.3 MW </a:t>
                      </a:r>
                    </a:p>
                  </a:txBody>
                  <a:tcPr anchor="ctr"/>
                </a:tc>
                <a:tc>
                  <a:txBody>
                    <a:bodyPr/>
                    <a:lstStyle/>
                    <a:p>
                      <a:r>
                        <a:rPr lang="de-DE" dirty="0"/>
                        <a:t>Florina </a:t>
                      </a:r>
                      <a:r>
                        <a:rPr lang="de-DE" dirty="0" err="1"/>
                        <a:t>industrial</a:t>
                      </a:r>
                      <a:r>
                        <a:rPr lang="de-DE" dirty="0"/>
                        <a:t> </a:t>
                      </a:r>
                      <a:r>
                        <a:rPr lang="de-DE" dirty="0" err="1"/>
                        <a:t>zone</a:t>
                      </a:r>
                      <a:r>
                        <a:rPr lang="de-DE" dirty="0"/>
                        <a:t> </a:t>
                      </a:r>
                    </a:p>
                  </a:txBody>
                  <a:tcPr anchor="ctr"/>
                </a:tc>
                <a:tc>
                  <a:txBody>
                    <a:bodyPr/>
                    <a:lstStyle/>
                    <a:p>
                      <a:r>
                        <a:rPr lang="de-DE" dirty="0"/>
                        <a:t>2009 </a:t>
                      </a:r>
                    </a:p>
                  </a:txBody>
                  <a:tcPr anchor="ctr"/>
                </a:tc>
                <a:extLst>
                  <a:ext uri="{0D108BD9-81ED-4DB2-BD59-A6C34878D82A}">
                    <a16:rowId xmlns="" xmlns:a16="http://schemas.microsoft.com/office/drawing/2014/main" val="3893922093"/>
                  </a:ext>
                </a:extLst>
              </a:tr>
              <a:tr h="359794">
                <a:tc>
                  <a:txBody>
                    <a:bodyPr/>
                    <a:lstStyle/>
                    <a:p>
                      <a:r>
                        <a:rPr lang="de-DE" dirty="0">
                          <a:hlinkClick r:id="rId4"/>
                        </a:rPr>
                        <a:t>Volos</a:t>
                      </a:r>
                      <a:r>
                        <a:rPr lang="de-DE" dirty="0"/>
                        <a:t> </a:t>
                      </a:r>
                    </a:p>
                  </a:txBody>
                  <a:tcPr anchor="ctr"/>
                </a:tc>
                <a:tc>
                  <a:txBody>
                    <a:bodyPr/>
                    <a:lstStyle/>
                    <a:p>
                      <a:r>
                        <a:rPr lang="de-DE" dirty="0"/>
                        <a:t>2 MW </a:t>
                      </a:r>
                    </a:p>
                  </a:txBody>
                  <a:tcPr anchor="ctr"/>
                </a:tc>
                <a:tc>
                  <a:txBody>
                    <a:bodyPr/>
                    <a:lstStyle/>
                    <a:p>
                      <a:r>
                        <a:rPr lang="de-DE" dirty="0" err="1"/>
                        <a:t>Photovoltaic</a:t>
                      </a:r>
                      <a:r>
                        <a:rPr lang="de-DE" dirty="0"/>
                        <a:t> power plant </a:t>
                      </a:r>
                      <a:r>
                        <a:rPr lang="de-DE" dirty="0" err="1"/>
                        <a:t>Volos</a:t>
                      </a:r>
                      <a:r>
                        <a:rPr lang="de-DE" dirty="0"/>
                        <a:t> </a:t>
                      </a:r>
                    </a:p>
                  </a:txBody>
                  <a:tcPr anchor="ctr"/>
                </a:tc>
                <a:tc>
                  <a:txBody>
                    <a:bodyPr/>
                    <a:lstStyle/>
                    <a:p>
                      <a:r>
                        <a:rPr lang="de-DE" dirty="0"/>
                        <a:t>2009 </a:t>
                      </a:r>
                    </a:p>
                  </a:txBody>
                  <a:tcPr anchor="ctr"/>
                </a:tc>
                <a:extLst>
                  <a:ext uri="{0D108BD9-81ED-4DB2-BD59-A6C34878D82A}">
                    <a16:rowId xmlns="" xmlns:a16="http://schemas.microsoft.com/office/drawing/2014/main" val="53694651"/>
                  </a:ext>
                </a:extLst>
              </a:tr>
              <a:tr h="346945">
                <a:tc>
                  <a:txBody>
                    <a:bodyPr/>
                    <a:lstStyle/>
                    <a:p>
                      <a:r>
                        <a:rPr lang="de-DE" dirty="0">
                          <a:hlinkClick r:id="rId5"/>
                        </a:rPr>
                        <a:t>Thebes</a:t>
                      </a:r>
                      <a:r>
                        <a:rPr lang="de-DE" dirty="0"/>
                        <a:t> </a:t>
                      </a:r>
                    </a:p>
                  </a:txBody>
                  <a:tcPr anchor="ctr"/>
                </a:tc>
                <a:tc>
                  <a:txBody>
                    <a:bodyPr/>
                    <a:lstStyle/>
                    <a:p>
                      <a:r>
                        <a:rPr lang="de-DE" dirty="0"/>
                        <a:t>2 MW </a:t>
                      </a:r>
                    </a:p>
                  </a:txBody>
                  <a:tcPr anchor="ctr"/>
                </a:tc>
                <a:tc>
                  <a:txBody>
                    <a:bodyPr/>
                    <a:lstStyle/>
                    <a:p>
                      <a:r>
                        <a:rPr lang="de-DE" dirty="0" err="1"/>
                        <a:t>Photovoltaic</a:t>
                      </a:r>
                      <a:r>
                        <a:rPr lang="de-DE" dirty="0"/>
                        <a:t> power plant </a:t>
                      </a:r>
                      <a:r>
                        <a:rPr lang="de-DE" dirty="0" err="1"/>
                        <a:t>Thebes</a:t>
                      </a:r>
                      <a:r>
                        <a:rPr lang="de-DE" dirty="0"/>
                        <a:t> </a:t>
                      </a:r>
                    </a:p>
                  </a:txBody>
                  <a:tcPr anchor="ctr"/>
                </a:tc>
                <a:tc>
                  <a:txBody>
                    <a:bodyPr/>
                    <a:lstStyle/>
                    <a:p>
                      <a:r>
                        <a:rPr lang="de-DE" dirty="0"/>
                        <a:t>2009 </a:t>
                      </a:r>
                    </a:p>
                  </a:txBody>
                  <a:tcPr anchor="ctr"/>
                </a:tc>
                <a:extLst>
                  <a:ext uri="{0D108BD9-81ED-4DB2-BD59-A6C34878D82A}">
                    <a16:rowId xmlns="" xmlns:a16="http://schemas.microsoft.com/office/drawing/2014/main" val="9711582"/>
                  </a:ext>
                </a:extLst>
              </a:tr>
              <a:tr h="359794">
                <a:tc>
                  <a:txBody>
                    <a:bodyPr/>
                    <a:lstStyle/>
                    <a:p>
                      <a:r>
                        <a:rPr lang="de-DE" dirty="0">
                          <a:hlinkClick r:id="rId6"/>
                        </a:rPr>
                        <a:t>Koutsopodi</a:t>
                      </a:r>
                      <a:r>
                        <a:rPr lang="de-DE" dirty="0"/>
                        <a:t> </a:t>
                      </a:r>
                    </a:p>
                  </a:txBody>
                  <a:tcPr anchor="ctr"/>
                </a:tc>
                <a:tc>
                  <a:txBody>
                    <a:bodyPr/>
                    <a:lstStyle/>
                    <a:p>
                      <a:r>
                        <a:rPr lang="de-DE" dirty="0"/>
                        <a:t>1.997 MW </a:t>
                      </a:r>
                    </a:p>
                  </a:txBody>
                  <a:tcPr anchor="ctr"/>
                </a:tc>
                <a:tc>
                  <a:txBody>
                    <a:bodyPr/>
                    <a:lstStyle/>
                    <a:p>
                      <a:endParaRPr lang="de-DE" dirty="0"/>
                    </a:p>
                  </a:txBody>
                  <a:tcPr anchor="ctr"/>
                </a:tc>
                <a:tc>
                  <a:txBody>
                    <a:bodyPr/>
                    <a:lstStyle/>
                    <a:p>
                      <a:r>
                        <a:rPr lang="de-DE" dirty="0"/>
                        <a:t>2009 </a:t>
                      </a:r>
                    </a:p>
                  </a:txBody>
                  <a:tcPr anchor="ctr"/>
                </a:tc>
                <a:extLst>
                  <a:ext uri="{0D108BD9-81ED-4DB2-BD59-A6C34878D82A}">
                    <a16:rowId xmlns="" xmlns:a16="http://schemas.microsoft.com/office/drawing/2014/main" val="1179754931"/>
                  </a:ext>
                </a:extLst>
              </a:tr>
              <a:tr h="359794">
                <a:tc>
                  <a:txBody>
                    <a:bodyPr/>
                    <a:lstStyle/>
                    <a:p>
                      <a:r>
                        <a:rPr lang="de-DE" dirty="0">
                          <a:hlinkClick r:id="rId7"/>
                        </a:rPr>
                        <a:t>Tripoli</a:t>
                      </a:r>
                      <a:r>
                        <a:rPr lang="de-DE" dirty="0"/>
                        <a:t> </a:t>
                      </a:r>
                    </a:p>
                  </a:txBody>
                  <a:tcPr anchor="ctr"/>
                </a:tc>
                <a:tc>
                  <a:txBody>
                    <a:bodyPr/>
                    <a:lstStyle/>
                    <a:p>
                      <a:r>
                        <a:rPr lang="de-DE" dirty="0"/>
                        <a:t>1.99 MW </a:t>
                      </a:r>
                    </a:p>
                  </a:txBody>
                  <a:tcPr anchor="ctr"/>
                </a:tc>
                <a:tc>
                  <a:txBody>
                    <a:bodyPr/>
                    <a:lstStyle/>
                    <a:p>
                      <a:endParaRPr lang="de-DE" dirty="0"/>
                    </a:p>
                  </a:txBody>
                  <a:tcPr anchor="ctr"/>
                </a:tc>
                <a:tc>
                  <a:txBody>
                    <a:bodyPr/>
                    <a:lstStyle/>
                    <a:p>
                      <a:r>
                        <a:rPr lang="de-DE" dirty="0"/>
                        <a:t>2009 </a:t>
                      </a:r>
                    </a:p>
                  </a:txBody>
                  <a:tcPr anchor="ctr"/>
                </a:tc>
                <a:extLst>
                  <a:ext uri="{0D108BD9-81ED-4DB2-BD59-A6C34878D82A}">
                    <a16:rowId xmlns="" xmlns:a16="http://schemas.microsoft.com/office/drawing/2014/main" val="284159263"/>
                  </a:ext>
                </a:extLst>
              </a:tr>
              <a:tr h="359794">
                <a:tc>
                  <a:txBody>
                    <a:bodyPr/>
                    <a:lstStyle/>
                    <a:p>
                      <a:r>
                        <a:rPr lang="de-DE" dirty="0">
                          <a:hlinkClick r:id="rId8"/>
                        </a:rPr>
                        <a:t>Pournari</a:t>
                      </a:r>
                      <a:r>
                        <a:rPr lang="de-DE" dirty="0"/>
                        <a:t> </a:t>
                      </a:r>
                    </a:p>
                  </a:txBody>
                  <a:tcPr anchor="ctr"/>
                </a:tc>
                <a:tc>
                  <a:txBody>
                    <a:bodyPr/>
                    <a:lstStyle/>
                    <a:p>
                      <a:r>
                        <a:rPr lang="de-DE" dirty="0"/>
                        <a:t>1.25 MW </a:t>
                      </a:r>
                    </a:p>
                  </a:txBody>
                  <a:tcPr anchor="ctr"/>
                </a:tc>
                <a:tc>
                  <a:txBody>
                    <a:bodyPr/>
                    <a:lstStyle/>
                    <a:p>
                      <a:endParaRPr lang="de-DE" dirty="0"/>
                    </a:p>
                  </a:txBody>
                  <a:tcPr anchor="ctr"/>
                </a:tc>
                <a:tc>
                  <a:txBody>
                    <a:bodyPr/>
                    <a:lstStyle/>
                    <a:p>
                      <a:r>
                        <a:rPr lang="de-DE" dirty="0"/>
                        <a:t>2009 </a:t>
                      </a:r>
                    </a:p>
                  </a:txBody>
                  <a:tcPr anchor="ctr"/>
                </a:tc>
                <a:extLst>
                  <a:ext uri="{0D108BD9-81ED-4DB2-BD59-A6C34878D82A}">
                    <a16:rowId xmlns="" xmlns:a16="http://schemas.microsoft.com/office/drawing/2014/main" val="2724422748"/>
                  </a:ext>
                </a:extLst>
              </a:tr>
              <a:tr h="359794">
                <a:tc>
                  <a:txBody>
                    <a:bodyPr/>
                    <a:lstStyle/>
                    <a:p>
                      <a:r>
                        <a:rPr lang="de-DE" dirty="0">
                          <a:hlinkClick r:id="rId9"/>
                        </a:rPr>
                        <a:t>Iliopenditiki</a:t>
                      </a:r>
                      <a:r>
                        <a:rPr lang="de-DE" dirty="0"/>
                        <a:t> </a:t>
                      </a:r>
                    </a:p>
                  </a:txBody>
                  <a:tcPr anchor="ctr"/>
                </a:tc>
                <a:tc>
                  <a:txBody>
                    <a:bodyPr/>
                    <a:lstStyle/>
                    <a:p>
                      <a:r>
                        <a:rPr lang="de-DE" dirty="0"/>
                        <a:t>1 MW </a:t>
                      </a:r>
                    </a:p>
                  </a:txBody>
                  <a:tcPr anchor="ctr"/>
                </a:tc>
                <a:tc>
                  <a:txBody>
                    <a:bodyPr/>
                    <a:lstStyle/>
                    <a:p>
                      <a:endParaRPr lang="de-DE" dirty="0"/>
                    </a:p>
                  </a:txBody>
                  <a:tcPr anchor="ctr"/>
                </a:tc>
                <a:tc>
                  <a:txBody>
                    <a:bodyPr/>
                    <a:lstStyle/>
                    <a:p>
                      <a:r>
                        <a:rPr lang="de-DE" dirty="0"/>
                        <a:t>2009 </a:t>
                      </a:r>
                    </a:p>
                  </a:txBody>
                  <a:tcPr anchor="ctr"/>
                </a:tc>
                <a:extLst>
                  <a:ext uri="{0D108BD9-81ED-4DB2-BD59-A6C34878D82A}">
                    <a16:rowId xmlns="" xmlns:a16="http://schemas.microsoft.com/office/drawing/2014/main" val="924463128"/>
                  </a:ext>
                </a:extLst>
              </a:tr>
              <a:tr h="359794">
                <a:tc>
                  <a:txBody>
                    <a:bodyPr/>
                    <a:lstStyle/>
                    <a:p>
                      <a:r>
                        <a:rPr lang="de-DE" dirty="0">
                          <a:hlinkClick r:id="rId10"/>
                        </a:rPr>
                        <a:t>Pontoiraklia</a:t>
                      </a:r>
                      <a:r>
                        <a:rPr lang="de-DE" dirty="0"/>
                        <a:t> </a:t>
                      </a:r>
                    </a:p>
                  </a:txBody>
                  <a:tcPr anchor="ctr"/>
                </a:tc>
                <a:tc>
                  <a:txBody>
                    <a:bodyPr/>
                    <a:lstStyle/>
                    <a:p>
                      <a:r>
                        <a:rPr lang="de-DE" dirty="0"/>
                        <a:t>944 kW </a:t>
                      </a:r>
                    </a:p>
                  </a:txBody>
                  <a:tcPr anchor="ctr"/>
                </a:tc>
                <a:tc>
                  <a:txBody>
                    <a:bodyPr/>
                    <a:lstStyle/>
                    <a:p>
                      <a:endParaRPr lang="de-DE" dirty="0"/>
                    </a:p>
                  </a:txBody>
                  <a:tcPr anchor="ctr"/>
                </a:tc>
                <a:tc>
                  <a:txBody>
                    <a:bodyPr/>
                    <a:lstStyle/>
                    <a:p>
                      <a:r>
                        <a:rPr lang="de-DE" dirty="0"/>
                        <a:t>2009 </a:t>
                      </a:r>
                    </a:p>
                  </a:txBody>
                  <a:tcPr anchor="ctr"/>
                </a:tc>
                <a:extLst>
                  <a:ext uri="{0D108BD9-81ED-4DB2-BD59-A6C34878D82A}">
                    <a16:rowId xmlns="" xmlns:a16="http://schemas.microsoft.com/office/drawing/2014/main" val="527980014"/>
                  </a:ext>
                </a:extLst>
              </a:tr>
              <a:tr h="359794">
                <a:tc>
                  <a:txBody>
                    <a:bodyPr/>
                    <a:lstStyle/>
                    <a:p>
                      <a:r>
                        <a:rPr lang="de-DE" dirty="0">
                          <a:hlinkClick r:id="rId11"/>
                        </a:rPr>
                        <a:t>Kythnos</a:t>
                      </a:r>
                      <a:r>
                        <a:rPr lang="de-DE" dirty="0"/>
                        <a:t> </a:t>
                      </a:r>
                    </a:p>
                  </a:txBody>
                  <a:tcPr anchor="ctr"/>
                </a:tc>
                <a:tc>
                  <a:txBody>
                    <a:bodyPr/>
                    <a:lstStyle/>
                    <a:p>
                      <a:r>
                        <a:rPr lang="de-DE" dirty="0"/>
                        <a:t>100 kW </a:t>
                      </a:r>
                    </a:p>
                  </a:txBody>
                  <a:tcPr anchor="ctr"/>
                </a:tc>
                <a:tc>
                  <a:txBody>
                    <a:bodyPr/>
                    <a:lstStyle/>
                    <a:p>
                      <a:endParaRPr lang="de-DE" dirty="0"/>
                    </a:p>
                  </a:txBody>
                  <a:tcPr anchor="ctr"/>
                </a:tc>
                <a:tc>
                  <a:txBody>
                    <a:bodyPr/>
                    <a:lstStyle/>
                    <a:p>
                      <a:r>
                        <a:rPr lang="de-DE" dirty="0"/>
                        <a:t>2009 </a:t>
                      </a:r>
                    </a:p>
                  </a:txBody>
                  <a:tcPr anchor="ctr"/>
                </a:tc>
                <a:extLst>
                  <a:ext uri="{0D108BD9-81ED-4DB2-BD59-A6C34878D82A}">
                    <a16:rowId xmlns="" xmlns:a16="http://schemas.microsoft.com/office/drawing/2014/main" val="4115612200"/>
                  </a:ext>
                </a:extLst>
              </a:tr>
              <a:tr h="359794">
                <a:tc>
                  <a:txBody>
                    <a:bodyPr/>
                    <a:lstStyle/>
                    <a:p>
                      <a:r>
                        <a:rPr lang="de-DE" dirty="0">
                          <a:hlinkClick r:id="rId12"/>
                        </a:rPr>
                        <a:t>Sifnos</a:t>
                      </a:r>
                      <a:r>
                        <a:rPr lang="de-DE" dirty="0"/>
                        <a:t> </a:t>
                      </a:r>
                    </a:p>
                  </a:txBody>
                  <a:tcPr anchor="ctr"/>
                </a:tc>
                <a:tc>
                  <a:txBody>
                    <a:bodyPr/>
                    <a:lstStyle/>
                    <a:p>
                      <a:r>
                        <a:rPr lang="de-DE" dirty="0"/>
                        <a:t>60 kW </a:t>
                      </a:r>
                    </a:p>
                  </a:txBody>
                  <a:tcPr anchor="ctr"/>
                </a:tc>
                <a:tc>
                  <a:txBody>
                    <a:bodyPr/>
                    <a:lstStyle/>
                    <a:p>
                      <a:endParaRPr lang="de-DE" dirty="0"/>
                    </a:p>
                  </a:txBody>
                  <a:tcPr anchor="ctr"/>
                </a:tc>
                <a:tc>
                  <a:txBody>
                    <a:bodyPr/>
                    <a:lstStyle/>
                    <a:p>
                      <a:r>
                        <a:rPr lang="de-DE" dirty="0"/>
                        <a:t>1998 </a:t>
                      </a:r>
                    </a:p>
                  </a:txBody>
                  <a:tcPr anchor="ctr"/>
                </a:tc>
                <a:extLst>
                  <a:ext uri="{0D108BD9-81ED-4DB2-BD59-A6C34878D82A}">
                    <a16:rowId xmlns="" xmlns:a16="http://schemas.microsoft.com/office/drawing/2014/main" val="3228354157"/>
                  </a:ext>
                </a:extLst>
              </a:tr>
              <a:tr h="346945">
                <a:tc>
                  <a:txBody>
                    <a:bodyPr/>
                    <a:lstStyle/>
                    <a:p>
                      <a:r>
                        <a:rPr lang="de-DE" dirty="0">
                          <a:hlinkClick r:id="rId13"/>
                        </a:rPr>
                        <a:t>Tavros</a:t>
                      </a:r>
                      <a:r>
                        <a:rPr lang="de-DE" dirty="0"/>
                        <a:t>, ILPAP Building </a:t>
                      </a:r>
                    </a:p>
                  </a:txBody>
                  <a:tcPr anchor="ctr"/>
                </a:tc>
                <a:tc>
                  <a:txBody>
                    <a:bodyPr/>
                    <a:lstStyle/>
                    <a:p>
                      <a:r>
                        <a:rPr lang="de-DE" dirty="0"/>
                        <a:t>20 kW </a:t>
                      </a:r>
                    </a:p>
                  </a:txBody>
                  <a:tcPr anchor="ctr"/>
                </a:tc>
                <a:tc>
                  <a:txBody>
                    <a:bodyPr/>
                    <a:lstStyle/>
                    <a:p>
                      <a:endParaRPr lang="de-DE" dirty="0"/>
                    </a:p>
                  </a:txBody>
                  <a:tcPr anchor="ctr"/>
                </a:tc>
                <a:tc>
                  <a:txBody>
                    <a:bodyPr/>
                    <a:lstStyle/>
                    <a:p>
                      <a:r>
                        <a:rPr lang="de-DE" dirty="0"/>
                        <a:t>2009 </a:t>
                      </a:r>
                    </a:p>
                  </a:txBody>
                  <a:tcPr anchor="ctr"/>
                </a:tc>
                <a:extLst>
                  <a:ext uri="{0D108BD9-81ED-4DB2-BD59-A6C34878D82A}">
                    <a16:rowId xmlns="" xmlns:a16="http://schemas.microsoft.com/office/drawing/2014/main" val="1121014992"/>
                  </a:ext>
                </a:extLst>
              </a:tr>
              <a:tr h="359794">
                <a:tc>
                  <a:txBody>
                    <a:bodyPr/>
                    <a:lstStyle/>
                    <a:p>
                      <a:r>
                        <a:rPr lang="de-DE" dirty="0">
                          <a:hlinkClick r:id="rId14"/>
                        </a:rPr>
                        <a:t>Ethel Station</a:t>
                      </a:r>
                      <a:r>
                        <a:rPr lang="de-DE" dirty="0"/>
                        <a:t> </a:t>
                      </a:r>
                    </a:p>
                  </a:txBody>
                  <a:tcPr anchor="ctr"/>
                </a:tc>
                <a:tc>
                  <a:txBody>
                    <a:bodyPr/>
                    <a:lstStyle/>
                    <a:p>
                      <a:r>
                        <a:rPr lang="de-DE" dirty="0"/>
                        <a:t>20 kW </a:t>
                      </a:r>
                    </a:p>
                  </a:txBody>
                  <a:tcPr anchor="ctr"/>
                </a:tc>
                <a:tc>
                  <a:txBody>
                    <a:bodyPr/>
                    <a:lstStyle/>
                    <a:p>
                      <a:endParaRPr lang="de-DE" dirty="0"/>
                    </a:p>
                  </a:txBody>
                  <a:tcPr anchor="ctr"/>
                </a:tc>
                <a:tc>
                  <a:txBody>
                    <a:bodyPr/>
                    <a:lstStyle/>
                    <a:p>
                      <a:r>
                        <a:rPr lang="de-DE" dirty="0"/>
                        <a:t>2009 </a:t>
                      </a:r>
                    </a:p>
                  </a:txBody>
                  <a:tcPr anchor="ctr"/>
                </a:tc>
                <a:extLst>
                  <a:ext uri="{0D108BD9-81ED-4DB2-BD59-A6C34878D82A}">
                    <a16:rowId xmlns="" xmlns:a16="http://schemas.microsoft.com/office/drawing/2014/main" val="2874856520"/>
                  </a:ext>
                </a:extLst>
              </a:tr>
              <a:tr h="359794">
                <a:tc>
                  <a:txBody>
                    <a:bodyPr/>
                    <a:lstStyle/>
                    <a:p>
                      <a:r>
                        <a:rPr lang="de-DE" dirty="0">
                          <a:hlinkClick r:id="rId15"/>
                        </a:rPr>
                        <a:t>Maroussi</a:t>
                      </a:r>
                      <a:r>
                        <a:rPr lang="de-DE" dirty="0"/>
                        <a:t>, </a:t>
                      </a:r>
                      <a:r>
                        <a:rPr lang="de-DE" dirty="0">
                          <a:hlinkClick r:id="rId16"/>
                        </a:rPr>
                        <a:t>Eirini station</a:t>
                      </a:r>
                      <a:r>
                        <a:rPr lang="de-DE" dirty="0"/>
                        <a:t> </a:t>
                      </a:r>
                    </a:p>
                  </a:txBody>
                  <a:tcPr anchor="ctr"/>
                </a:tc>
                <a:tc>
                  <a:txBody>
                    <a:bodyPr/>
                    <a:lstStyle/>
                    <a:p>
                      <a:r>
                        <a:rPr lang="de-DE" dirty="0"/>
                        <a:t>20 kW </a:t>
                      </a:r>
                    </a:p>
                  </a:txBody>
                  <a:tcPr anchor="ctr"/>
                </a:tc>
                <a:tc>
                  <a:txBody>
                    <a:bodyPr/>
                    <a:lstStyle/>
                    <a:p>
                      <a:endParaRPr lang="de-DE" dirty="0"/>
                    </a:p>
                  </a:txBody>
                  <a:tcPr anchor="ctr"/>
                </a:tc>
                <a:tc>
                  <a:txBody>
                    <a:bodyPr/>
                    <a:lstStyle/>
                    <a:p>
                      <a:r>
                        <a:rPr lang="de-DE" dirty="0"/>
                        <a:t>2009 </a:t>
                      </a:r>
                    </a:p>
                  </a:txBody>
                  <a:tcPr anchor="ctr"/>
                </a:tc>
                <a:extLst>
                  <a:ext uri="{0D108BD9-81ED-4DB2-BD59-A6C34878D82A}">
                    <a16:rowId xmlns="" xmlns:a16="http://schemas.microsoft.com/office/drawing/2014/main" val="1600373296"/>
                  </a:ext>
                </a:extLst>
              </a:tr>
            </a:tbl>
          </a:graphicData>
        </a:graphic>
      </p:graphicFrame>
    </p:spTree>
    <p:extLst>
      <p:ext uri="{BB962C8B-B14F-4D97-AF65-F5344CB8AC3E}">
        <p14:creationId xmlns:p14="http://schemas.microsoft.com/office/powerpoint/2010/main" val="2743790975"/>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A99D3A36-1237-4699-8953-6F15615D4B30}"/>
              </a:ext>
            </a:extLst>
          </p:cNvPr>
          <p:cNvSpPr>
            <a:spLocks noGrp="1"/>
          </p:cNvSpPr>
          <p:nvPr>
            <p:ph type="title"/>
          </p:nvPr>
        </p:nvSpPr>
        <p:spPr>
          <a:xfrm>
            <a:off x="838200" y="365125"/>
            <a:ext cx="10515600" cy="1346730"/>
          </a:xfrm>
        </p:spPr>
        <p:txBody>
          <a:bodyPr>
            <a:normAutofit/>
          </a:bodyPr>
          <a:lstStyle/>
          <a:p>
            <a:r>
              <a:rPr lang="el-GR" sz="2800" b="1" dirty="0" err="1">
                <a:ea typeface="+mj-lt"/>
                <a:cs typeface="+mj-lt"/>
              </a:rPr>
              <a:t>Future</a:t>
            </a:r>
            <a:r>
              <a:rPr lang="el-GR" sz="2800" b="1" dirty="0">
                <a:ea typeface="+mj-lt"/>
                <a:cs typeface="+mj-lt"/>
              </a:rPr>
              <a:t> </a:t>
            </a:r>
            <a:r>
              <a:rPr lang="el-GR" sz="2800" b="1" dirty="0" err="1">
                <a:ea typeface="+mj-lt"/>
                <a:cs typeface="+mj-lt"/>
              </a:rPr>
              <a:t>Greece's</a:t>
            </a:r>
            <a:r>
              <a:rPr lang="el-GR" sz="2800" b="1" dirty="0">
                <a:ea typeface="+mj-lt"/>
                <a:cs typeface="+mj-lt"/>
              </a:rPr>
              <a:t> </a:t>
            </a:r>
            <a:r>
              <a:rPr lang="el-GR" sz="2800" b="1" dirty="0" err="1">
                <a:ea typeface="+mj-lt"/>
                <a:cs typeface="+mj-lt"/>
              </a:rPr>
              <a:t>largest</a:t>
            </a:r>
            <a:r>
              <a:rPr lang="el-GR" sz="2800" b="1" dirty="0">
                <a:ea typeface="+mj-lt"/>
                <a:cs typeface="+mj-lt"/>
              </a:rPr>
              <a:t> </a:t>
            </a:r>
            <a:r>
              <a:rPr lang="el-GR" sz="2800" b="1" dirty="0" err="1">
                <a:ea typeface="+mj-lt"/>
                <a:cs typeface="+mj-lt"/>
              </a:rPr>
              <a:t>photovoltaic</a:t>
            </a:r>
            <a:r>
              <a:rPr lang="el-GR" sz="2800" b="1" dirty="0">
                <a:ea typeface="+mj-lt"/>
                <a:cs typeface="+mj-lt"/>
              </a:rPr>
              <a:t> (PV) </a:t>
            </a:r>
            <a:r>
              <a:rPr lang="el-GR" sz="2800" b="1" dirty="0" err="1">
                <a:ea typeface="+mj-lt"/>
                <a:cs typeface="+mj-lt"/>
              </a:rPr>
              <a:t>power</a:t>
            </a:r>
            <a:r>
              <a:rPr lang="el-GR" sz="2800" b="1" dirty="0">
                <a:ea typeface="+mj-lt"/>
                <a:cs typeface="+mj-lt"/>
              </a:rPr>
              <a:t> </a:t>
            </a:r>
            <a:r>
              <a:rPr lang="el-GR" sz="2800" b="1" dirty="0" err="1">
                <a:ea typeface="+mj-lt"/>
                <a:cs typeface="+mj-lt"/>
              </a:rPr>
              <a:t>plants</a:t>
            </a:r>
            <a:endParaRPr lang="el-GR" sz="2800" b="1" dirty="0">
              <a:ea typeface="+mj-lt"/>
              <a:cs typeface="+mj-lt"/>
            </a:endParaRPr>
          </a:p>
          <a:p>
            <a:endParaRPr lang="el-GR" dirty="0">
              <a:cs typeface="Calibri Light"/>
            </a:endParaRPr>
          </a:p>
        </p:txBody>
      </p:sp>
      <p:graphicFrame>
        <p:nvGraphicFramePr>
          <p:cNvPr id="5" name="Θέση περιεχομένου 4">
            <a:extLst>
              <a:ext uri="{FF2B5EF4-FFF2-40B4-BE49-F238E27FC236}">
                <a16:creationId xmlns="" xmlns:a16="http://schemas.microsoft.com/office/drawing/2014/main" id="{C01C3469-971C-484D-BC7D-5B5A16C1103D}"/>
              </a:ext>
            </a:extLst>
          </p:cNvPr>
          <p:cNvGraphicFramePr>
            <a:graphicFrameLocks noGrp="1"/>
          </p:cNvGraphicFramePr>
          <p:nvPr>
            <p:ph idx="1"/>
            <p:extLst/>
          </p:nvPr>
        </p:nvGraphicFramePr>
        <p:xfrm>
          <a:off x="827617" y="2217285"/>
          <a:ext cx="10515600" cy="2007915"/>
        </p:xfrm>
        <a:graphic>
          <a:graphicData uri="http://schemas.openxmlformats.org/drawingml/2006/table">
            <a:tbl>
              <a:tblPr firstRow="1" bandRow="1">
                <a:tableStyleId>{5C22544A-7EE6-4342-B048-85BDC9FD1C3A}</a:tableStyleId>
              </a:tblPr>
              <a:tblGrid>
                <a:gridCol w="2628900">
                  <a:extLst>
                    <a:ext uri="{9D8B030D-6E8A-4147-A177-3AD203B41FA5}">
                      <a16:colId xmlns="" xmlns:a16="http://schemas.microsoft.com/office/drawing/2014/main" val="2532524893"/>
                    </a:ext>
                  </a:extLst>
                </a:gridCol>
                <a:gridCol w="2628900">
                  <a:extLst>
                    <a:ext uri="{9D8B030D-6E8A-4147-A177-3AD203B41FA5}">
                      <a16:colId xmlns="" xmlns:a16="http://schemas.microsoft.com/office/drawing/2014/main" val="780139650"/>
                    </a:ext>
                  </a:extLst>
                </a:gridCol>
                <a:gridCol w="2628900">
                  <a:extLst>
                    <a:ext uri="{9D8B030D-6E8A-4147-A177-3AD203B41FA5}">
                      <a16:colId xmlns="" xmlns:a16="http://schemas.microsoft.com/office/drawing/2014/main" val="3847638429"/>
                    </a:ext>
                  </a:extLst>
                </a:gridCol>
                <a:gridCol w="2628900">
                  <a:extLst>
                    <a:ext uri="{9D8B030D-6E8A-4147-A177-3AD203B41FA5}">
                      <a16:colId xmlns="" xmlns:a16="http://schemas.microsoft.com/office/drawing/2014/main" val="552519189"/>
                    </a:ext>
                  </a:extLst>
                </a:gridCol>
              </a:tblGrid>
              <a:tr h="506501">
                <a:tc>
                  <a:txBody>
                    <a:bodyPr/>
                    <a:lstStyle/>
                    <a:p>
                      <a:r>
                        <a:rPr lang="de-DE"/>
                        <a:t>Location </a:t>
                      </a:r>
                    </a:p>
                  </a:txBody>
                  <a:tcPr anchor="ctr"/>
                </a:tc>
                <a:tc>
                  <a:txBody>
                    <a:bodyPr/>
                    <a:lstStyle/>
                    <a:p>
                      <a:r>
                        <a:rPr lang="de-DE"/>
                        <a:t>Capacity </a:t>
                      </a:r>
                    </a:p>
                  </a:txBody>
                  <a:tcPr anchor="ctr"/>
                </a:tc>
                <a:tc>
                  <a:txBody>
                    <a:bodyPr/>
                    <a:lstStyle/>
                    <a:p>
                      <a:r>
                        <a:rPr lang="de-DE"/>
                        <a:t>Description </a:t>
                      </a:r>
                    </a:p>
                  </a:txBody>
                  <a:tcPr anchor="ctr"/>
                </a:tc>
                <a:tc>
                  <a:txBody>
                    <a:bodyPr/>
                    <a:lstStyle/>
                    <a:p>
                      <a:r>
                        <a:rPr lang="de-DE"/>
                        <a:t>Constructed </a:t>
                      </a:r>
                    </a:p>
                  </a:txBody>
                  <a:tcPr anchor="ctr"/>
                </a:tc>
                <a:extLst>
                  <a:ext uri="{0D108BD9-81ED-4DB2-BD59-A6C34878D82A}">
                    <a16:rowId xmlns="" xmlns:a16="http://schemas.microsoft.com/office/drawing/2014/main" val="2268265698"/>
                  </a:ext>
                </a:extLst>
              </a:tr>
              <a:tr h="506501">
                <a:tc>
                  <a:txBody>
                    <a:bodyPr/>
                    <a:lstStyle/>
                    <a:p>
                      <a:r>
                        <a:rPr lang="de-DE">
                          <a:hlinkClick r:id="rId2"/>
                        </a:rPr>
                        <a:t>Kozani</a:t>
                      </a:r>
                      <a:r>
                        <a:rPr lang="de-DE"/>
                        <a:t> </a:t>
                      </a:r>
                    </a:p>
                  </a:txBody>
                  <a:tcPr anchor="ctr"/>
                </a:tc>
                <a:tc>
                  <a:txBody>
                    <a:bodyPr/>
                    <a:lstStyle/>
                    <a:p>
                      <a:r>
                        <a:rPr lang="de-DE"/>
                        <a:t>200–300 MW </a:t>
                      </a:r>
                    </a:p>
                  </a:txBody>
                  <a:tcPr anchor="ctr"/>
                </a:tc>
                <a:tc>
                  <a:txBody>
                    <a:bodyPr/>
                    <a:lstStyle/>
                    <a:p>
                      <a:r>
                        <a:rPr lang="de-DE"/>
                        <a:t>Park of Kozani </a:t>
                      </a:r>
                    </a:p>
                  </a:txBody>
                  <a:tcPr anchor="ctr"/>
                </a:tc>
                <a:tc>
                  <a:txBody>
                    <a:bodyPr/>
                    <a:lstStyle/>
                    <a:p>
                      <a:r>
                        <a:rPr lang="de-DE"/>
                        <a:t>– </a:t>
                      </a:r>
                    </a:p>
                  </a:txBody>
                  <a:tcPr anchor="ctr"/>
                </a:tc>
                <a:extLst>
                  <a:ext uri="{0D108BD9-81ED-4DB2-BD59-A6C34878D82A}">
                    <a16:rowId xmlns="" xmlns:a16="http://schemas.microsoft.com/office/drawing/2014/main" val="1533918570"/>
                  </a:ext>
                </a:extLst>
              </a:tr>
              <a:tr h="506501">
                <a:tc>
                  <a:txBody>
                    <a:bodyPr/>
                    <a:lstStyle/>
                    <a:p>
                      <a:r>
                        <a:rPr lang="de-DE">
                          <a:hlinkClick r:id="rId3"/>
                        </a:rPr>
                        <a:t>Megalopoli</a:t>
                      </a:r>
                      <a:r>
                        <a:rPr lang="de-DE"/>
                        <a:t> </a:t>
                      </a:r>
                    </a:p>
                  </a:txBody>
                  <a:tcPr anchor="ctr"/>
                </a:tc>
                <a:tc>
                  <a:txBody>
                    <a:bodyPr/>
                    <a:lstStyle/>
                    <a:p>
                      <a:r>
                        <a:rPr lang="de-DE"/>
                        <a:t>50 MW </a:t>
                      </a:r>
                    </a:p>
                  </a:txBody>
                  <a:tcPr anchor="ctr"/>
                </a:tc>
                <a:tc>
                  <a:txBody>
                    <a:bodyPr/>
                    <a:lstStyle/>
                    <a:p>
                      <a:r>
                        <a:rPr lang="de-DE"/>
                        <a:t>Park of Megalopoli </a:t>
                      </a:r>
                    </a:p>
                  </a:txBody>
                  <a:tcPr anchor="ctr"/>
                </a:tc>
                <a:tc>
                  <a:txBody>
                    <a:bodyPr/>
                    <a:lstStyle/>
                    <a:p>
                      <a:r>
                        <a:rPr lang="de-DE"/>
                        <a:t>– </a:t>
                      </a:r>
                    </a:p>
                  </a:txBody>
                  <a:tcPr anchor="ctr"/>
                </a:tc>
                <a:extLst>
                  <a:ext uri="{0D108BD9-81ED-4DB2-BD59-A6C34878D82A}">
                    <a16:rowId xmlns="" xmlns:a16="http://schemas.microsoft.com/office/drawing/2014/main" val="965952691"/>
                  </a:ext>
                </a:extLst>
              </a:tr>
              <a:tr h="488412">
                <a:tc>
                  <a:txBody>
                    <a:bodyPr/>
                    <a:lstStyle/>
                    <a:p>
                      <a:r>
                        <a:rPr lang="de-DE">
                          <a:hlinkClick r:id="rId4"/>
                        </a:rPr>
                        <a:t>Crete</a:t>
                      </a:r>
                      <a:r>
                        <a:rPr lang="de-DE"/>
                        <a:t> </a:t>
                      </a:r>
                    </a:p>
                  </a:txBody>
                  <a:tcPr anchor="ctr"/>
                </a:tc>
                <a:tc>
                  <a:txBody>
                    <a:bodyPr/>
                    <a:lstStyle/>
                    <a:p>
                      <a:r>
                        <a:rPr lang="de-DE"/>
                        <a:t>0.48 MW </a:t>
                      </a:r>
                    </a:p>
                  </a:txBody>
                  <a:tcPr anchor="ctr"/>
                </a:tc>
                <a:tc>
                  <a:txBody>
                    <a:bodyPr/>
                    <a:lstStyle/>
                    <a:p>
                      <a:r>
                        <a:rPr lang="de-DE"/>
                        <a:t>Park of Atherinolakos </a:t>
                      </a:r>
                    </a:p>
                  </a:txBody>
                  <a:tcPr anchor="ctr"/>
                </a:tc>
                <a:tc>
                  <a:txBody>
                    <a:bodyPr/>
                    <a:lstStyle/>
                    <a:p>
                      <a:r>
                        <a:rPr lang="de-DE"/>
                        <a:t>– </a:t>
                      </a:r>
                    </a:p>
                  </a:txBody>
                  <a:tcPr anchor="ctr"/>
                </a:tc>
                <a:extLst>
                  <a:ext uri="{0D108BD9-81ED-4DB2-BD59-A6C34878D82A}">
                    <a16:rowId xmlns="" xmlns:a16="http://schemas.microsoft.com/office/drawing/2014/main" val="1660653275"/>
                  </a:ext>
                </a:extLst>
              </a:tr>
            </a:tbl>
          </a:graphicData>
        </a:graphic>
      </p:graphicFrame>
      <p:sp>
        <p:nvSpPr>
          <p:cNvPr id="6" name="TextBox 5">
            <a:extLst>
              <a:ext uri="{FF2B5EF4-FFF2-40B4-BE49-F238E27FC236}">
                <a16:creationId xmlns="" xmlns:a16="http://schemas.microsoft.com/office/drawing/2014/main" id="{ABEB8CFE-5075-4F62-9977-F239F09120C8}"/>
              </a:ext>
            </a:extLst>
          </p:cNvPr>
          <p:cNvSpPr txBox="1"/>
          <p:nvPr/>
        </p:nvSpPr>
        <p:spPr>
          <a:xfrm>
            <a:off x="4713817" y="3602566"/>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prstClr val="black"/>
              </a:solidFill>
            </a:endParaRPr>
          </a:p>
          <a:p>
            <a:r>
              <a:rPr lang="en-US">
                <a:solidFill>
                  <a:prstClr val="black"/>
                </a:solidFill>
              </a:rPr>
              <a:t> </a:t>
            </a:r>
            <a:br>
              <a:rPr lang="en-US">
                <a:solidFill>
                  <a:prstClr val="black"/>
                </a:solidFill>
              </a:rPr>
            </a:br>
            <a:r>
              <a:rPr lang="en-US">
                <a:solidFill>
                  <a:prstClr val="black"/>
                </a:solidFill>
              </a:rPr>
              <a:t> </a:t>
            </a:r>
          </a:p>
        </p:txBody>
      </p:sp>
    </p:spTree>
    <p:extLst>
      <p:ext uri="{BB962C8B-B14F-4D97-AF65-F5344CB8AC3E}">
        <p14:creationId xmlns:p14="http://schemas.microsoft.com/office/powerpoint/2010/main" val="13001495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371F31F5-12D7-46EE-B2A9-9815FEF24924}"/>
              </a:ext>
            </a:extLst>
          </p:cNvPr>
          <p:cNvSpPr>
            <a:spLocks noGrp="1"/>
          </p:cNvSpPr>
          <p:nvPr>
            <p:ph type="title"/>
          </p:nvPr>
        </p:nvSpPr>
        <p:spPr>
          <a:xfrm>
            <a:off x="7839083" y="658574"/>
            <a:ext cx="3667039" cy="1676603"/>
          </a:xfrm>
        </p:spPr>
        <p:txBody>
          <a:bodyPr>
            <a:normAutofit/>
          </a:bodyPr>
          <a:lstStyle/>
          <a:p>
            <a:pPr algn="ctr"/>
            <a:r>
              <a:rPr lang="el-GR" sz="4800" err="1">
                <a:latin typeface="Calibri"/>
                <a:cs typeface="Calibri"/>
              </a:rPr>
              <a:t>Hydroelectric</a:t>
            </a:r>
            <a:r>
              <a:rPr lang="el-GR" sz="4800">
                <a:latin typeface="Calibri"/>
                <a:cs typeface="Calibri"/>
              </a:rPr>
              <a:t>  </a:t>
            </a:r>
            <a:r>
              <a:rPr lang="el-GR" sz="4800" err="1">
                <a:latin typeface="Calibri"/>
                <a:cs typeface="Calibri"/>
              </a:rPr>
              <a:t>station</a:t>
            </a:r>
            <a:endParaRPr lang="el-GR" err="1"/>
          </a:p>
        </p:txBody>
      </p:sp>
      <p:sp>
        <p:nvSpPr>
          <p:cNvPr id="3" name="Θέση περιεχομένου 2">
            <a:extLst>
              <a:ext uri="{FF2B5EF4-FFF2-40B4-BE49-F238E27FC236}">
                <a16:creationId xmlns="" xmlns:a16="http://schemas.microsoft.com/office/drawing/2014/main" id="{5F77DD56-9EBC-4687-9B5C-E2F79DFD5679}"/>
              </a:ext>
            </a:extLst>
          </p:cNvPr>
          <p:cNvSpPr>
            <a:spLocks noGrp="1"/>
          </p:cNvSpPr>
          <p:nvPr>
            <p:ph idx="1"/>
          </p:nvPr>
        </p:nvSpPr>
        <p:spPr>
          <a:xfrm>
            <a:off x="7839084" y="2467708"/>
            <a:ext cx="3667037" cy="3785419"/>
          </a:xfrm>
        </p:spPr>
        <p:txBody>
          <a:bodyPr vert="horz" lIns="91440" tIns="45720" rIns="91440" bIns="45720" rtlCol="0" anchor="t">
            <a:normAutofit/>
          </a:bodyPr>
          <a:lstStyle/>
          <a:p>
            <a:r>
              <a:rPr lang="el-GR" sz="2400">
                <a:latin typeface="Calibri"/>
                <a:ea typeface="+mn-lt"/>
                <a:cs typeface="+mn-lt"/>
              </a:rPr>
              <a:t>A </a:t>
            </a:r>
            <a:r>
              <a:rPr lang="el-GR" sz="2400" err="1">
                <a:latin typeface="Calibri"/>
                <a:ea typeface="+mn-lt"/>
                <a:cs typeface="+mn-lt"/>
              </a:rPr>
              <a:t>hydroelectric</a:t>
            </a:r>
            <a:r>
              <a:rPr lang="el-GR" sz="2400">
                <a:latin typeface="Calibri"/>
                <a:ea typeface="+mn-lt"/>
                <a:cs typeface="+mn-lt"/>
              </a:rPr>
              <a:t>  </a:t>
            </a:r>
            <a:r>
              <a:rPr lang="el-GR" sz="2400" err="1">
                <a:latin typeface="Calibri"/>
                <a:ea typeface="+mn-lt"/>
                <a:cs typeface="+mn-lt"/>
              </a:rPr>
              <a:t>station</a:t>
            </a:r>
            <a:r>
              <a:rPr lang="el-GR" sz="2400">
                <a:latin typeface="Calibri"/>
                <a:ea typeface="+mn-lt"/>
                <a:cs typeface="+mn-lt"/>
              </a:rPr>
              <a:t> </a:t>
            </a:r>
            <a:r>
              <a:rPr lang="el-GR" sz="2400" err="1">
                <a:latin typeface="Calibri"/>
                <a:ea typeface="+mn-lt"/>
                <a:cs typeface="+mn-lt"/>
              </a:rPr>
              <a:t>consists</a:t>
            </a:r>
            <a:r>
              <a:rPr lang="el-GR" sz="2400">
                <a:latin typeface="Calibri"/>
                <a:ea typeface="+mn-lt"/>
                <a:cs typeface="+mn-lt"/>
              </a:rPr>
              <a:t> of </a:t>
            </a:r>
            <a:r>
              <a:rPr lang="el-GR" sz="2400" err="1">
                <a:latin typeface="Calibri"/>
                <a:ea typeface="+mn-lt"/>
                <a:cs typeface="+mn-lt"/>
              </a:rPr>
              <a:t>turbines</a:t>
            </a:r>
            <a:r>
              <a:rPr lang="el-GR" sz="2400">
                <a:latin typeface="Calibri"/>
                <a:ea typeface="+mn-lt"/>
                <a:cs typeface="+mn-lt"/>
              </a:rPr>
              <a:t> </a:t>
            </a:r>
            <a:r>
              <a:rPr lang="el-GR" sz="2400" err="1">
                <a:latin typeface="Calibri"/>
                <a:ea typeface="+mn-lt"/>
                <a:cs typeface="+mn-lt"/>
              </a:rPr>
              <a:t>that</a:t>
            </a:r>
            <a:r>
              <a:rPr lang="el-GR" sz="2400">
                <a:latin typeface="Calibri"/>
                <a:ea typeface="+mn-lt"/>
                <a:cs typeface="+mn-lt"/>
              </a:rPr>
              <a:t> </a:t>
            </a:r>
            <a:r>
              <a:rPr lang="el-GR" sz="2400" err="1">
                <a:latin typeface="Calibri"/>
                <a:ea typeface="+mn-lt"/>
                <a:cs typeface="+mn-lt"/>
              </a:rPr>
              <a:t>rely</a:t>
            </a:r>
            <a:r>
              <a:rPr lang="el-GR" sz="2400">
                <a:latin typeface="Calibri"/>
                <a:ea typeface="+mn-lt"/>
                <a:cs typeface="+mn-lt"/>
              </a:rPr>
              <a:t> on a </a:t>
            </a:r>
            <a:r>
              <a:rPr lang="el-GR" sz="2400" err="1">
                <a:latin typeface="Calibri"/>
                <a:ea typeface="+mn-lt"/>
                <a:cs typeface="+mn-lt"/>
              </a:rPr>
              <a:t>gravity</a:t>
            </a:r>
            <a:r>
              <a:rPr lang="el-GR" sz="2400">
                <a:latin typeface="Calibri"/>
                <a:ea typeface="+mn-lt"/>
                <a:cs typeface="+mn-lt"/>
              </a:rPr>
              <a:t> </a:t>
            </a:r>
            <a:r>
              <a:rPr lang="el-GR" sz="2400" err="1">
                <a:latin typeface="Calibri"/>
                <a:ea typeface="+mn-lt"/>
                <a:cs typeface="+mn-lt"/>
              </a:rPr>
              <a:t>flow</a:t>
            </a:r>
            <a:r>
              <a:rPr lang="el-GR" sz="2400">
                <a:latin typeface="Calibri"/>
                <a:ea typeface="+mn-lt"/>
                <a:cs typeface="+mn-lt"/>
              </a:rPr>
              <a:t> of </a:t>
            </a:r>
            <a:r>
              <a:rPr lang="el-GR" sz="2400" err="1">
                <a:latin typeface="Calibri"/>
                <a:ea typeface="+mn-lt"/>
                <a:cs typeface="+mn-lt"/>
              </a:rPr>
              <a:t>water</a:t>
            </a:r>
            <a:r>
              <a:rPr lang="el-GR" sz="2400">
                <a:latin typeface="Calibri"/>
                <a:ea typeface="+mn-lt"/>
                <a:cs typeface="+mn-lt"/>
              </a:rPr>
              <a:t> </a:t>
            </a:r>
            <a:r>
              <a:rPr lang="el-GR" sz="2400" err="1">
                <a:latin typeface="Calibri"/>
                <a:ea typeface="+mn-lt"/>
                <a:cs typeface="+mn-lt"/>
              </a:rPr>
              <a:t>from</a:t>
            </a:r>
            <a:r>
              <a:rPr lang="el-GR" sz="2400">
                <a:latin typeface="Calibri"/>
                <a:ea typeface="+mn-lt"/>
                <a:cs typeface="+mn-lt"/>
              </a:rPr>
              <a:t> the </a:t>
            </a:r>
            <a:r>
              <a:rPr lang="el-GR" sz="2400" err="1">
                <a:latin typeface="Calibri"/>
                <a:ea typeface="+mn-lt"/>
                <a:cs typeface="+mn-lt"/>
              </a:rPr>
              <a:t>dam</a:t>
            </a:r>
            <a:r>
              <a:rPr lang="el-GR" sz="2400">
                <a:latin typeface="Calibri"/>
                <a:ea typeface="+mn-lt"/>
                <a:cs typeface="+mn-lt"/>
              </a:rPr>
              <a:t> </a:t>
            </a:r>
            <a:r>
              <a:rPr lang="el-GR" sz="2400" err="1">
                <a:latin typeface="Calibri"/>
                <a:ea typeface="+mn-lt"/>
                <a:cs typeface="+mn-lt"/>
              </a:rPr>
              <a:t>to</a:t>
            </a:r>
            <a:r>
              <a:rPr lang="el-GR" sz="2400">
                <a:latin typeface="Calibri"/>
                <a:ea typeface="+mn-lt"/>
                <a:cs typeface="+mn-lt"/>
              </a:rPr>
              <a:t> </a:t>
            </a:r>
            <a:r>
              <a:rPr lang="el-GR" sz="2400" err="1">
                <a:latin typeface="Calibri"/>
                <a:ea typeface="+mn-lt"/>
                <a:cs typeface="+mn-lt"/>
              </a:rPr>
              <a:t>turn</a:t>
            </a:r>
            <a:r>
              <a:rPr lang="el-GR" sz="2400">
                <a:latin typeface="Calibri"/>
                <a:ea typeface="+mn-lt"/>
                <a:cs typeface="+mn-lt"/>
              </a:rPr>
              <a:t> a </a:t>
            </a:r>
            <a:r>
              <a:rPr lang="el-GR" sz="2400" err="1">
                <a:latin typeface="Calibri"/>
                <a:ea typeface="+mn-lt"/>
                <a:cs typeface="+mn-lt"/>
              </a:rPr>
              <a:t>turbine</a:t>
            </a:r>
            <a:r>
              <a:rPr lang="el-GR" sz="2400">
                <a:latin typeface="Calibri"/>
                <a:ea typeface="+mn-lt"/>
                <a:cs typeface="+mn-lt"/>
              </a:rPr>
              <a:t> </a:t>
            </a:r>
            <a:r>
              <a:rPr lang="el-GR" sz="2400" err="1">
                <a:latin typeface="Calibri"/>
                <a:ea typeface="+mn-lt"/>
                <a:cs typeface="+mn-lt"/>
              </a:rPr>
              <a:t>to</a:t>
            </a:r>
            <a:r>
              <a:rPr lang="el-GR" sz="2400">
                <a:latin typeface="Calibri"/>
                <a:ea typeface="+mn-lt"/>
                <a:cs typeface="+mn-lt"/>
              </a:rPr>
              <a:t> </a:t>
            </a:r>
            <a:r>
              <a:rPr lang="el-GR" sz="2400" err="1">
                <a:latin typeface="Calibri"/>
                <a:ea typeface="+mn-lt"/>
                <a:cs typeface="+mn-lt"/>
              </a:rPr>
              <a:t>generate</a:t>
            </a:r>
            <a:r>
              <a:rPr lang="el-GR" sz="2400">
                <a:latin typeface="Calibri"/>
                <a:ea typeface="+mn-lt"/>
                <a:cs typeface="+mn-lt"/>
              </a:rPr>
              <a:t> </a:t>
            </a:r>
            <a:r>
              <a:rPr lang="el-GR" sz="2400" err="1">
                <a:latin typeface="Calibri"/>
                <a:ea typeface="+mn-lt"/>
                <a:cs typeface="+mn-lt"/>
              </a:rPr>
              <a:t>electricity</a:t>
            </a:r>
            <a:r>
              <a:rPr lang="el-GR" sz="2400">
                <a:latin typeface="Calibri"/>
                <a:ea typeface="+mn-lt"/>
                <a:cs typeface="+mn-lt"/>
              </a:rPr>
              <a:t>.</a:t>
            </a:r>
            <a:endParaRPr lang="el-GR" sz="2400">
              <a:latin typeface="Calibri"/>
              <a:cs typeface="Calibri"/>
            </a:endParaRPr>
          </a:p>
          <a:p>
            <a:endParaRPr lang="el-GR" sz="2000">
              <a:latin typeface="Calibri"/>
              <a:cs typeface="Calibri"/>
            </a:endParaRPr>
          </a:p>
        </p:txBody>
      </p:sp>
      <p:pic>
        <p:nvPicPr>
          <p:cNvPr id="4" name="Εικόνα 4" descr="Εικόνα που περιέχει υπαίθριος, ουρανός, σκηνή&#10;&#10;Περιγραφή που δημιουργήθηκε αυτόματα">
            <a:extLst>
              <a:ext uri="{FF2B5EF4-FFF2-40B4-BE49-F238E27FC236}">
                <a16:creationId xmlns="" xmlns:a16="http://schemas.microsoft.com/office/drawing/2014/main" id="{2E85C7EF-A4CF-472E-9AD5-495662BF450D}"/>
              </a:ext>
            </a:extLst>
          </p:cNvPr>
          <p:cNvPicPr>
            <a:picLocks noChangeAspect="1"/>
          </p:cNvPicPr>
          <p:nvPr/>
        </p:nvPicPr>
        <p:blipFill rotWithShape="1">
          <a:blip r:embed="rId3"/>
          <a:srcRect r="7934" b="2"/>
          <a:stretch/>
        </p:blipFill>
        <p:spPr>
          <a:xfrm>
            <a:off x="542700" y="679159"/>
            <a:ext cx="6916329" cy="5577837"/>
          </a:xfrm>
          <a:prstGeom prst="rect">
            <a:avLst/>
          </a:prstGeom>
          <a:effectLst/>
        </p:spPr>
      </p:pic>
    </p:spTree>
    <p:extLst>
      <p:ext uri="{BB962C8B-B14F-4D97-AF65-F5344CB8AC3E}">
        <p14:creationId xmlns:p14="http://schemas.microsoft.com/office/powerpoint/2010/main" val="455610396"/>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F4689AF9-AABA-4B57-A6C0-5F2CDC601F05}"/>
              </a:ext>
            </a:extLst>
          </p:cNvPr>
          <p:cNvSpPr>
            <a:spLocks noGrp="1"/>
          </p:cNvSpPr>
          <p:nvPr>
            <p:ph type="title"/>
          </p:nvPr>
        </p:nvSpPr>
        <p:spPr>
          <a:xfrm>
            <a:off x="838200" y="640292"/>
            <a:ext cx="10515600" cy="1325563"/>
          </a:xfrm>
        </p:spPr>
        <p:txBody>
          <a:bodyPr>
            <a:normAutofit/>
          </a:bodyPr>
          <a:lstStyle/>
          <a:p>
            <a:pPr algn="ctr"/>
            <a:r>
              <a:rPr lang="el-GR" sz="2800" b="1" dirty="0" err="1">
                <a:cs typeface="Calibri Light"/>
              </a:rPr>
              <a:t>Bibliography</a:t>
            </a:r>
            <a:endParaRPr lang="el-GR" sz="2800" b="1">
              <a:cs typeface="Calibri Light"/>
            </a:endParaRPr>
          </a:p>
        </p:txBody>
      </p:sp>
      <p:sp>
        <p:nvSpPr>
          <p:cNvPr id="3" name="Θέση περιεχομένου 2">
            <a:extLst>
              <a:ext uri="{FF2B5EF4-FFF2-40B4-BE49-F238E27FC236}">
                <a16:creationId xmlns="" xmlns:a16="http://schemas.microsoft.com/office/drawing/2014/main" id="{A7541530-2071-4299-A326-8676BE529BB0}"/>
              </a:ext>
            </a:extLst>
          </p:cNvPr>
          <p:cNvSpPr>
            <a:spLocks noGrp="1"/>
          </p:cNvSpPr>
          <p:nvPr>
            <p:ph idx="1"/>
          </p:nvPr>
        </p:nvSpPr>
        <p:spPr>
          <a:xfrm>
            <a:off x="838200" y="2619375"/>
            <a:ext cx="10515600" cy="2277005"/>
          </a:xfrm>
        </p:spPr>
        <p:txBody>
          <a:bodyPr vert="horz" lIns="91440" tIns="45720" rIns="91440" bIns="45720" rtlCol="0" anchor="t">
            <a:normAutofit/>
          </a:bodyPr>
          <a:lstStyle/>
          <a:p>
            <a:r>
              <a:rPr lang="el-GR" dirty="0">
                <a:ea typeface="+mn-lt"/>
                <a:cs typeface="+mn-lt"/>
                <a:hlinkClick r:id="rId2"/>
              </a:rPr>
              <a:t>https://www.slideshare.net/Fotinitsapakidou07/photovoltaic-parks-in-greece</a:t>
            </a:r>
            <a:endParaRPr lang="el-GR">
              <a:ea typeface="+mn-lt"/>
              <a:cs typeface="+mn-lt"/>
            </a:endParaRPr>
          </a:p>
          <a:p>
            <a:r>
              <a:rPr lang="el-GR" dirty="0">
                <a:ea typeface="+mn-lt"/>
                <a:cs typeface="+mn-lt"/>
                <a:hlinkClick r:id="rId3"/>
              </a:rPr>
              <a:t>https://ppcr.gr/en/</a:t>
            </a:r>
            <a:endParaRPr lang="el-GR" dirty="0">
              <a:ea typeface="+mn-lt"/>
              <a:cs typeface="+mn-lt"/>
            </a:endParaRPr>
          </a:p>
          <a:p>
            <a:r>
              <a:rPr lang="el-GR" dirty="0">
                <a:ea typeface="+mn-lt"/>
                <a:cs typeface="+mn-lt"/>
                <a:hlinkClick r:id="rId4"/>
              </a:rPr>
              <a:t>https://en.wikipedia.org/wiki/Solar_power_in_Greece</a:t>
            </a:r>
          </a:p>
          <a:p>
            <a:endParaRPr lang="el-GR" dirty="0">
              <a:ea typeface="+mn-lt"/>
              <a:cs typeface="+mn-lt"/>
            </a:endParaRPr>
          </a:p>
        </p:txBody>
      </p:sp>
    </p:spTree>
    <p:extLst>
      <p:ext uri="{BB962C8B-B14F-4D97-AF65-F5344CB8AC3E}">
        <p14:creationId xmlns:p14="http://schemas.microsoft.com/office/powerpoint/2010/main" val="151144710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6">
            <a:extLst>
              <a:ext uri="{FF2B5EF4-FFF2-40B4-BE49-F238E27FC236}">
                <a16:creationId xmlns:a16="http://schemas.microsoft.com/office/drawing/2014/main" xmlns="" id="{19F9BF86-FE94-4517-B97D-026C7515E5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3" descr="A wind farm on sunset">
            <a:extLst>
              <a:ext uri="{FF2B5EF4-FFF2-40B4-BE49-F238E27FC236}">
                <a16:creationId xmlns:a16="http://schemas.microsoft.com/office/drawing/2014/main" xmlns="" id="{E687BB2E-237B-482F-955F-F59BCF9A39C5}"/>
              </a:ext>
            </a:extLst>
          </p:cNvPr>
          <p:cNvPicPr>
            <a:picLocks noChangeAspect="1"/>
          </p:cNvPicPr>
          <p:nvPr/>
        </p:nvPicPr>
        <p:blipFill rotWithShape="1">
          <a:blip r:embed="rId2" cstate="print"/>
          <a:srcRect r="15556" b="1"/>
          <a:stretch/>
        </p:blipFill>
        <p:spPr>
          <a:xfrm>
            <a:off x="20" y="10"/>
            <a:ext cx="12191979" cy="6857989"/>
          </a:xfrm>
          <a:prstGeom prst="rect">
            <a:avLst/>
          </a:prstGeom>
        </p:spPr>
      </p:pic>
      <p:sp>
        <p:nvSpPr>
          <p:cNvPr id="30" name="Rectangle 28">
            <a:extLst>
              <a:ext uri="{FF2B5EF4-FFF2-40B4-BE49-F238E27FC236}">
                <a16:creationId xmlns:a16="http://schemas.microsoft.com/office/drawing/2014/main" xmlns="" id="{F7C2A816-955C-4079-AAAB-066EBD44186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6" y="0"/>
            <a:ext cx="8543515" cy="6858000"/>
          </a:xfrm>
          <a:prstGeom prst="rect">
            <a:avLst/>
          </a:prstGeom>
          <a:gradFill flip="none" rotWithShape="1">
            <a:gsLst>
              <a:gs pos="0">
                <a:schemeClr val="tx2">
                  <a:lumMod val="50000"/>
                  <a:alpha val="0"/>
                </a:schemeClr>
              </a:gs>
              <a:gs pos="58000">
                <a:srgbClr val="0E0D12">
                  <a:alpha val="58000"/>
                </a:srgbClr>
              </a:gs>
              <a:gs pos="93000">
                <a:srgbClr val="000000">
                  <a:alpha val="58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841248" y="914400"/>
            <a:ext cx="4892948" cy="3427867"/>
          </a:xfrm>
        </p:spPr>
        <p:txBody>
          <a:bodyPr anchor="t">
            <a:normAutofit/>
          </a:bodyPr>
          <a:lstStyle/>
          <a:p>
            <a:pPr>
              <a:lnSpc>
                <a:spcPct val="90000"/>
              </a:lnSpc>
            </a:pPr>
            <a:r>
              <a:rPr lang="en-GB" sz="5600">
                <a:solidFill>
                  <a:srgbClr val="FFFFFF"/>
                </a:solidFill>
                <a:latin typeface="Aharoni"/>
                <a:cs typeface="Angsana New"/>
              </a:rPr>
              <a:t>WIND POWER </a:t>
            </a:r>
            <a:r>
              <a:rPr lang="en-GB" sz="5600">
                <a:solidFill>
                  <a:srgbClr val="FFFFFF"/>
                </a:solidFill>
              </a:rPr>
              <a:t/>
            </a:r>
            <a:br>
              <a:rPr lang="en-GB" sz="5600">
                <a:solidFill>
                  <a:srgbClr val="FFFFFF"/>
                </a:solidFill>
              </a:rPr>
            </a:br>
            <a:r>
              <a:rPr lang="en-GB" sz="5600">
                <a:solidFill>
                  <a:srgbClr val="FFFFFF"/>
                </a:solidFill>
                <a:latin typeface="Aharoni"/>
                <a:cs typeface="Angsana New"/>
              </a:rPr>
              <a:t>IN </a:t>
            </a:r>
            <a:r>
              <a:rPr lang="en-GB" sz="5600">
                <a:solidFill>
                  <a:srgbClr val="FFFFFF"/>
                </a:solidFill>
              </a:rPr>
              <a:t/>
            </a:r>
            <a:br>
              <a:rPr lang="en-GB" sz="5600">
                <a:solidFill>
                  <a:srgbClr val="FFFFFF"/>
                </a:solidFill>
              </a:rPr>
            </a:br>
            <a:r>
              <a:rPr lang="en-GB" sz="5600">
                <a:solidFill>
                  <a:srgbClr val="FFFFFF"/>
                </a:solidFill>
              </a:rPr>
              <a:t>GREECE</a:t>
            </a:r>
          </a:p>
        </p:txBody>
      </p:sp>
      <p:sp>
        <p:nvSpPr>
          <p:cNvPr id="3" name="Subtitle 2"/>
          <p:cNvSpPr>
            <a:spLocks noGrp="1"/>
          </p:cNvSpPr>
          <p:nvPr>
            <p:ph type="subTitle" idx="1"/>
          </p:nvPr>
        </p:nvSpPr>
        <p:spPr>
          <a:xfrm>
            <a:off x="841248" y="5032113"/>
            <a:ext cx="4892948" cy="1033862"/>
          </a:xfrm>
        </p:spPr>
        <p:txBody>
          <a:bodyPr vert="horz" lIns="91440" tIns="45720" rIns="91440" bIns="45720" rtlCol="0" anchor="t">
            <a:normAutofit/>
          </a:bodyPr>
          <a:lstStyle/>
          <a:p>
            <a:r>
              <a:rPr lang="en-GB">
                <a:solidFill>
                  <a:srgbClr val="FFFFFF"/>
                </a:solidFill>
              </a:rPr>
              <a:t>THE BATTLE FOR GREECE'S WILD HEART</a:t>
            </a:r>
          </a:p>
        </p:txBody>
      </p:sp>
    </p:spTree>
    <p:extLst>
      <p:ext uri="{BB962C8B-B14F-4D97-AF65-F5344CB8AC3E}">
        <p14:creationId xmlns:p14="http://schemas.microsoft.com/office/powerpoint/2010/main" val="6203401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wind power </a:t>
            </a:r>
            <a:r>
              <a:rPr lang="en-US" dirty="0" err="1"/>
              <a:t>greece</a:t>
            </a:r>
            <a:endParaRPr lang="el-GR" dirty="0"/>
          </a:p>
        </p:txBody>
      </p:sp>
      <p:sp>
        <p:nvSpPr>
          <p:cNvPr id="3" name="Content Placeholder 2"/>
          <p:cNvSpPr>
            <a:spLocks noGrp="1"/>
          </p:cNvSpPr>
          <p:nvPr>
            <p:ph idx="1"/>
          </p:nvPr>
        </p:nvSpPr>
        <p:spPr>
          <a:xfrm>
            <a:off x="838200" y="1940875"/>
            <a:ext cx="6204045" cy="4236087"/>
          </a:xfrm>
        </p:spPr>
        <p:txBody>
          <a:bodyPr>
            <a:normAutofit/>
          </a:bodyPr>
          <a:lstStyle/>
          <a:p>
            <a:pPr>
              <a:lnSpc>
                <a:spcPct val="200000"/>
              </a:lnSpc>
            </a:pPr>
            <a:r>
              <a:rPr lang="en-US" sz="1600" b="1" i="1" dirty="0">
                <a:latin typeface="Book Antiqua" panose="02040602050305030304" pitchFamily="18" charset="0"/>
              </a:rPr>
              <a:t>Greece’s National Energy and Climate Plan envisages 7 GW of wind energy in the country by 2030.  Currently Greece has 4 GW of wind energy installed, all onshore, covering </a:t>
            </a:r>
            <a:r>
              <a:rPr lang="en-US" sz="1600" b="1" i="1" dirty="0" smtClean="0">
                <a:latin typeface="Book Antiqua" panose="02040602050305030304" pitchFamily="18" charset="0"/>
              </a:rPr>
              <a:t>a big part of </a:t>
            </a:r>
            <a:r>
              <a:rPr lang="en-US" sz="1600" b="1" i="1" dirty="0">
                <a:latin typeface="Book Antiqua" panose="02040602050305030304" pitchFamily="18" charset="0"/>
              </a:rPr>
              <a:t>its electricity demand.  But the potential for wind energy in Greece is much bigger, especially for offshore wind.  The wind resource is good and offshore wind could help islands gain energy autonomy</a:t>
            </a:r>
            <a:r>
              <a:rPr lang="en-US" sz="1600" b="1" i="1" dirty="0" smtClean="0">
                <a:latin typeface="Book Antiqua" panose="02040602050305030304" pitchFamily="18" charset="0"/>
              </a:rPr>
              <a:t>.</a:t>
            </a:r>
          </a:p>
          <a:p>
            <a:endParaRPr lang="en-US" sz="1400" dirty="0"/>
          </a:p>
          <a:p>
            <a:endParaRPr lang="el-GR" sz="1400" dirty="0"/>
          </a:p>
        </p:txBody>
      </p:sp>
      <p:pic>
        <p:nvPicPr>
          <p:cNvPr id="2050" name="Picture 2" descr="Wind all time high daily power production in Gree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9500" y="0"/>
            <a:ext cx="4762500" cy="6772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6775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3">
            <a:extLst>
              <a:ext uri="{FF2B5EF4-FFF2-40B4-BE49-F238E27FC236}">
                <a16:creationId xmlns:a16="http://schemas.microsoft.com/office/drawing/2014/main" xmlns="" id="{7D8A8D11-DB51-43C0-8618-65C820DB4B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a:extLst>
              <a:ext uri="{FF2B5EF4-FFF2-40B4-BE49-F238E27FC236}">
                <a16:creationId xmlns:a16="http://schemas.microsoft.com/office/drawing/2014/main" xmlns="" id="{1F2B94A2-A372-4EE5-B528-648C3EDB5D79}"/>
              </a:ext>
            </a:extLst>
          </p:cNvPr>
          <p:cNvSpPr>
            <a:spLocks noGrp="1"/>
          </p:cNvSpPr>
          <p:nvPr>
            <p:ph type="ctrTitle"/>
          </p:nvPr>
        </p:nvSpPr>
        <p:spPr>
          <a:xfrm>
            <a:off x="838201" y="659527"/>
            <a:ext cx="4638567" cy="3390880"/>
          </a:xfrm>
        </p:spPr>
        <p:txBody>
          <a:bodyPr vert="horz" lIns="91440" tIns="45720" rIns="91440" bIns="45720" rtlCol="0" anchor="t">
            <a:normAutofit/>
          </a:bodyPr>
          <a:lstStyle/>
          <a:p>
            <a:pPr>
              <a:lnSpc>
                <a:spcPct val="90000"/>
              </a:lnSpc>
            </a:pPr>
            <a:r>
              <a:rPr lang="en-GB" sz="4600">
                <a:latin typeface="Aharoni"/>
                <a:cs typeface="Angsana New"/>
              </a:rPr>
              <a:t>Stages of the new wind turbines: </a:t>
            </a:r>
            <a:r>
              <a:rPr lang="en-GB" sz="4600"/>
              <a:t/>
            </a:r>
            <a:br>
              <a:rPr lang="en-GB" sz="4600"/>
            </a:br>
            <a:r>
              <a:rPr lang="en-GB" sz="4600"/>
              <a:t/>
            </a:r>
            <a:br>
              <a:rPr lang="en-GB" sz="4600"/>
            </a:br>
            <a:endParaRPr lang="en-US" sz="4600"/>
          </a:p>
        </p:txBody>
      </p:sp>
      <p:sp>
        <p:nvSpPr>
          <p:cNvPr id="3" name="Subtitle 2">
            <a:extLst>
              <a:ext uri="{FF2B5EF4-FFF2-40B4-BE49-F238E27FC236}">
                <a16:creationId xmlns:a16="http://schemas.microsoft.com/office/drawing/2014/main" xmlns="" id="{A64E3C4D-5707-4F87-8A0F-BE632B7CCDCF}"/>
              </a:ext>
            </a:extLst>
          </p:cNvPr>
          <p:cNvSpPr>
            <a:spLocks noGrp="1"/>
          </p:cNvSpPr>
          <p:nvPr>
            <p:ph type="subTitle" idx="1"/>
          </p:nvPr>
        </p:nvSpPr>
        <p:spPr>
          <a:xfrm>
            <a:off x="838200" y="3004817"/>
            <a:ext cx="4638567" cy="943376"/>
          </a:xfrm>
        </p:spPr>
        <p:txBody>
          <a:bodyPr vert="horz" lIns="91440" tIns="45720" rIns="91440" bIns="45720" rtlCol="0" anchor="t">
            <a:noAutofit/>
          </a:bodyPr>
          <a:lstStyle/>
          <a:p>
            <a:pPr marL="342900" indent="-342900">
              <a:lnSpc>
                <a:spcPct val="100000"/>
              </a:lnSpc>
              <a:buChar char="•"/>
            </a:pPr>
            <a:r>
              <a:rPr lang="en-GB">
                <a:ea typeface="+mn-lt"/>
                <a:cs typeface="+mn-lt"/>
              </a:rPr>
              <a:t>2,500 turbines (have been installed)</a:t>
            </a:r>
          </a:p>
          <a:p>
            <a:pPr marL="342900" indent="-342900">
              <a:lnSpc>
                <a:spcPct val="100000"/>
              </a:lnSpc>
              <a:buChar char="•"/>
            </a:pPr>
            <a:r>
              <a:rPr lang="en-GB">
                <a:ea typeface="+mn-lt"/>
                <a:cs typeface="+mn-lt"/>
              </a:rPr>
              <a:t>9,000 turbines (in the process to obtain permits)</a:t>
            </a:r>
          </a:p>
          <a:p>
            <a:pPr marL="342900" indent="-342900">
              <a:lnSpc>
                <a:spcPct val="100000"/>
              </a:lnSpc>
              <a:buChar char="•"/>
            </a:pPr>
            <a:r>
              <a:rPr lang="en-GB">
                <a:ea typeface="+mn-lt"/>
                <a:cs typeface="+mn-lt"/>
              </a:rPr>
              <a:t> 7,000 turbines (assessment stage)</a:t>
            </a:r>
          </a:p>
        </p:txBody>
      </p:sp>
      <p:pic>
        <p:nvPicPr>
          <p:cNvPr id="10" name="Picture 9" descr="Wind farm at twilight">
            <a:extLst>
              <a:ext uri="{FF2B5EF4-FFF2-40B4-BE49-F238E27FC236}">
                <a16:creationId xmlns:a16="http://schemas.microsoft.com/office/drawing/2014/main" xmlns="" id="{163B395C-1D37-404A-8F3B-BD7151D95567}"/>
              </a:ext>
            </a:extLst>
          </p:cNvPr>
          <p:cNvPicPr>
            <a:picLocks noChangeAspect="1"/>
          </p:cNvPicPr>
          <p:nvPr/>
        </p:nvPicPr>
        <p:blipFill rotWithShape="1">
          <a:blip r:embed="rId2" cstate="print"/>
          <a:srcRect t="13319" r="-2" b="-2"/>
          <a:stretch/>
        </p:blipFill>
        <p:spPr>
          <a:xfrm>
            <a:off x="6096001" y="1881611"/>
            <a:ext cx="5492766" cy="3094778"/>
          </a:xfrm>
          <a:prstGeom prst="rect">
            <a:avLst/>
          </a:prstGeom>
        </p:spPr>
      </p:pic>
    </p:spTree>
    <p:extLst>
      <p:ext uri="{BB962C8B-B14F-4D97-AF65-F5344CB8AC3E}">
        <p14:creationId xmlns:p14="http://schemas.microsoft.com/office/powerpoint/2010/main" val="3090944773"/>
      </p:ext>
    </p:extLst>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xmlns="" id="{3761EB98-E0C4-4B95-984A-E7D9DFADA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a:extLst>
              <a:ext uri="{FF2B5EF4-FFF2-40B4-BE49-F238E27FC236}">
                <a16:creationId xmlns:a16="http://schemas.microsoft.com/office/drawing/2014/main" xmlns="" id="{F0F2BF71-D9FD-4A8E-B312-F3D8FA7727AC}"/>
              </a:ext>
            </a:extLst>
          </p:cNvPr>
          <p:cNvSpPr>
            <a:spLocks noGrp="1"/>
          </p:cNvSpPr>
          <p:nvPr>
            <p:ph type="title"/>
          </p:nvPr>
        </p:nvSpPr>
        <p:spPr>
          <a:xfrm>
            <a:off x="838200" y="365125"/>
            <a:ext cx="10515601" cy="1795655"/>
          </a:xfrm>
        </p:spPr>
        <p:txBody>
          <a:bodyPr>
            <a:normAutofit/>
          </a:bodyPr>
          <a:lstStyle/>
          <a:p>
            <a:r>
              <a:rPr lang="en-GB">
                <a:latin typeface="Aharoni"/>
                <a:cs typeface="Aharoni"/>
              </a:rPr>
              <a:t>Location: by which criteria the selection is determined?</a:t>
            </a:r>
            <a:endParaRPr lang="en-US">
              <a:latin typeface="Aharoni"/>
            </a:endParaRPr>
          </a:p>
        </p:txBody>
      </p:sp>
      <p:graphicFrame>
        <p:nvGraphicFramePr>
          <p:cNvPr id="7" name="Content Placeholder 2">
            <a:extLst>
              <a:ext uri="{FF2B5EF4-FFF2-40B4-BE49-F238E27FC236}">
                <a16:creationId xmlns:a16="http://schemas.microsoft.com/office/drawing/2014/main" xmlns="" id="{84DD074E-3E4E-4671-8FBD-8980DA2A9F0B}"/>
              </a:ext>
            </a:extLst>
          </p:cNvPr>
          <p:cNvGraphicFramePr>
            <a:graphicFrameLocks noGrp="1"/>
          </p:cNvGraphicFramePr>
          <p:nvPr>
            <p:ph idx="1"/>
            <p:extLst/>
          </p:nvPr>
        </p:nvGraphicFramePr>
        <p:xfrm>
          <a:off x="838200" y="2399571"/>
          <a:ext cx="10515600" cy="37773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777091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9F63AA5A-E6E1-46DA-AB40-C58233393E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a:extLst>
              <a:ext uri="{FF2B5EF4-FFF2-40B4-BE49-F238E27FC236}">
                <a16:creationId xmlns:a16="http://schemas.microsoft.com/office/drawing/2014/main" xmlns="" id="{A786D264-4F26-4BB4-A910-787C4B0B8428}"/>
              </a:ext>
            </a:extLst>
          </p:cNvPr>
          <p:cNvSpPr>
            <a:spLocks noGrp="1"/>
          </p:cNvSpPr>
          <p:nvPr>
            <p:ph type="title"/>
          </p:nvPr>
        </p:nvSpPr>
        <p:spPr>
          <a:xfrm>
            <a:off x="838201" y="596644"/>
            <a:ext cx="10515600" cy="2053369"/>
          </a:xfrm>
        </p:spPr>
        <p:txBody>
          <a:bodyPr anchor="b">
            <a:normAutofit/>
          </a:bodyPr>
          <a:lstStyle/>
          <a:p>
            <a:r>
              <a:rPr lang="en-GB">
                <a:latin typeface="Aharoni"/>
                <a:cs typeface="Aharoni"/>
              </a:rPr>
              <a:t>First point of view:</a:t>
            </a:r>
          </a:p>
        </p:txBody>
      </p:sp>
      <p:sp>
        <p:nvSpPr>
          <p:cNvPr id="3" name="Content Placeholder 2">
            <a:extLst>
              <a:ext uri="{FF2B5EF4-FFF2-40B4-BE49-F238E27FC236}">
                <a16:creationId xmlns:a16="http://schemas.microsoft.com/office/drawing/2014/main" xmlns="" id="{3AB78B1C-CFD0-4BDB-B865-8573D8309986}"/>
              </a:ext>
            </a:extLst>
          </p:cNvPr>
          <p:cNvSpPr>
            <a:spLocks noGrp="1"/>
          </p:cNvSpPr>
          <p:nvPr>
            <p:ph idx="1"/>
          </p:nvPr>
        </p:nvSpPr>
        <p:spPr>
          <a:xfrm>
            <a:off x="838200" y="3044023"/>
            <a:ext cx="4645696" cy="3110382"/>
          </a:xfrm>
        </p:spPr>
        <p:txBody>
          <a:bodyPr vert="horz" lIns="91440" tIns="45720" rIns="91440" bIns="45720" rtlCol="0" anchor="ctr">
            <a:normAutofit/>
          </a:bodyPr>
          <a:lstStyle/>
          <a:p>
            <a:r>
              <a:rPr lang="en-GB" sz="2400" dirty="0">
                <a:ea typeface="+mn-lt"/>
                <a:cs typeface="+mn-lt"/>
              </a:rPr>
              <a:t>“Wind power is by definition friendly to the environment</a:t>
            </a:r>
            <a:r>
              <a:rPr lang="en-GB" sz="2400" dirty="0" smtClean="0">
                <a:ea typeface="+mn-lt"/>
                <a:cs typeface="+mn-lt"/>
              </a:rPr>
              <a:t>,” “</a:t>
            </a:r>
            <a:r>
              <a:rPr lang="en-GB" sz="2400" dirty="0">
                <a:ea typeface="+mn-lt"/>
                <a:cs typeface="+mn-lt"/>
              </a:rPr>
              <a:t>We do not build nuclear plants, we do not drill, we have zero carbon footprint”. </a:t>
            </a:r>
          </a:p>
          <a:p>
            <a:pPr marL="0" indent="0">
              <a:buNone/>
            </a:pPr>
            <a:r>
              <a:rPr lang="en-GB" dirty="0"/>
              <a:t>                                     </a:t>
            </a:r>
          </a:p>
          <a:p>
            <a:endParaRPr lang="en-GB" dirty="0"/>
          </a:p>
        </p:txBody>
      </p:sp>
      <p:pic>
        <p:nvPicPr>
          <p:cNvPr id="5" name="Picture 5" descr="A picture containing cake, plant, chocolate, piece&#10;&#10;Description automatically generated">
            <a:extLst>
              <a:ext uri="{FF2B5EF4-FFF2-40B4-BE49-F238E27FC236}">
                <a16:creationId xmlns:a16="http://schemas.microsoft.com/office/drawing/2014/main" xmlns="" id="{115F12ED-96AE-49C9-B462-5ADDDC15E88C}"/>
              </a:ext>
            </a:extLst>
          </p:cNvPr>
          <p:cNvPicPr>
            <a:picLocks noChangeAspect="1"/>
          </p:cNvPicPr>
          <p:nvPr/>
        </p:nvPicPr>
        <p:blipFill rotWithShape="1">
          <a:blip r:embed="rId2"/>
          <a:srcRect l="29900" r="26382"/>
          <a:stretch/>
        </p:blipFill>
        <p:spPr>
          <a:xfrm>
            <a:off x="8875017" y="3044023"/>
            <a:ext cx="2704878" cy="3217333"/>
          </a:xfrm>
          <a:prstGeom prst="rect">
            <a:avLst/>
          </a:prstGeom>
        </p:spPr>
      </p:pic>
      <p:pic>
        <p:nvPicPr>
          <p:cNvPr id="4" name="Picture 4">
            <a:extLst>
              <a:ext uri="{FF2B5EF4-FFF2-40B4-BE49-F238E27FC236}">
                <a16:creationId xmlns:a16="http://schemas.microsoft.com/office/drawing/2014/main" xmlns="" id="{6493B14F-B870-4FA9-9E8F-81D5FA0C48B4}"/>
              </a:ext>
            </a:extLst>
          </p:cNvPr>
          <p:cNvPicPr>
            <a:picLocks noChangeAspect="1"/>
          </p:cNvPicPr>
          <p:nvPr/>
        </p:nvPicPr>
        <p:blipFill rotWithShape="1">
          <a:blip r:embed="rId3"/>
          <a:srcRect l="26434" r="25855" b="-2"/>
          <a:stretch/>
        </p:blipFill>
        <p:spPr>
          <a:xfrm>
            <a:off x="6096000" y="3044023"/>
            <a:ext cx="2704878" cy="3217333"/>
          </a:xfrm>
          <a:prstGeom prst="rect">
            <a:avLst/>
          </a:prstGeom>
        </p:spPr>
      </p:pic>
    </p:spTree>
    <p:extLst>
      <p:ext uri="{BB962C8B-B14F-4D97-AF65-F5344CB8AC3E}">
        <p14:creationId xmlns:p14="http://schemas.microsoft.com/office/powerpoint/2010/main" val="24586610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FB869131-809F-4714-9B05-385CAF009A1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a:extLst>
              <a:ext uri="{FF2B5EF4-FFF2-40B4-BE49-F238E27FC236}">
                <a16:creationId xmlns:a16="http://schemas.microsoft.com/office/drawing/2014/main" xmlns="" id="{89A63028-2D10-4AB8-AC96-9148FBEA8BE0}"/>
              </a:ext>
            </a:extLst>
          </p:cNvPr>
          <p:cNvSpPr>
            <a:spLocks noGrp="1"/>
          </p:cNvSpPr>
          <p:nvPr>
            <p:ph type="title"/>
          </p:nvPr>
        </p:nvSpPr>
        <p:spPr>
          <a:xfrm>
            <a:off x="6517284" y="506705"/>
            <a:ext cx="4988916" cy="2888685"/>
          </a:xfrm>
        </p:spPr>
        <p:txBody>
          <a:bodyPr anchor="b">
            <a:normAutofit/>
          </a:bodyPr>
          <a:lstStyle/>
          <a:p>
            <a:r>
              <a:rPr lang="en-GB" dirty="0">
                <a:latin typeface="Aharoni"/>
                <a:cs typeface="Angsana New"/>
              </a:rPr>
              <a:t>Second point of view:</a:t>
            </a:r>
            <a:endParaRPr lang="en-GB" dirty="0"/>
          </a:p>
        </p:txBody>
      </p:sp>
      <p:sp>
        <p:nvSpPr>
          <p:cNvPr id="3" name="Content Placeholder 2">
            <a:extLst>
              <a:ext uri="{FF2B5EF4-FFF2-40B4-BE49-F238E27FC236}">
                <a16:creationId xmlns:a16="http://schemas.microsoft.com/office/drawing/2014/main" xmlns="" id="{B6FF43D9-9AF7-4470-BB0D-96DDFF1B1C7C}"/>
              </a:ext>
            </a:extLst>
          </p:cNvPr>
          <p:cNvSpPr>
            <a:spLocks noGrp="1"/>
          </p:cNvSpPr>
          <p:nvPr>
            <p:ph idx="1"/>
          </p:nvPr>
        </p:nvSpPr>
        <p:spPr>
          <a:xfrm>
            <a:off x="7757839" y="3564412"/>
            <a:ext cx="3748361" cy="2696944"/>
          </a:xfrm>
        </p:spPr>
        <p:txBody>
          <a:bodyPr vert="horz" lIns="91440" tIns="45720" rIns="91440" bIns="45720" rtlCol="0" anchor="t">
            <a:normAutofit/>
          </a:bodyPr>
          <a:lstStyle/>
          <a:p>
            <a:r>
              <a:rPr lang="en-GB" sz="2400" dirty="0">
                <a:ea typeface="+mn-lt"/>
                <a:cs typeface="+mn-lt"/>
              </a:rPr>
              <a:t> “If a wind farm causes irreversible biodiversity loss, then it fails the sustainability criterion and it should not be built”. </a:t>
            </a:r>
            <a:endParaRPr lang="en-US" sz="2400" dirty="0"/>
          </a:p>
          <a:p>
            <a:pPr marL="0" indent="0">
              <a:buNone/>
            </a:pPr>
            <a:endParaRPr lang="en-GB" dirty="0"/>
          </a:p>
        </p:txBody>
      </p:sp>
      <p:pic>
        <p:nvPicPr>
          <p:cNvPr id="4" name="Picture 4">
            <a:extLst>
              <a:ext uri="{FF2B5EF4-FFF2-40B4-BE49-F238E27FC236}">
                <a16:creationId xmlns:a16="http://schemas.microsoft.com/office/drawing/2014/main" xmlns="" id="{275B44FB-93E7-45F2-9F5E-20FF654F4A10}"/>
              </a:ext>
            </a:extLst>
          </p:cNvPr>
          <p:cNvPicPr>
            <a:picLocks noChangeAspect="1"/>
          </p:cNvPicPr>
          <p:nvPr/>
        </p:nvPicPr>
        <p:blipFill rotWithShape="1">
          <a:blip r:embed="rId2"/>
          <a:srcRect l="27929" r="6534" b="-2"/>
          <a:stretch/>
        </p:blipFill>
        <p:spPr>
          <a:xfrm>
            <a:off x="594359" y="596643"/>
            <a:ext cx="5555999" cy="5658889"/>
          </a:xfrm>
          <a:prstGeom prst="rect">
            <a:avLst/>
          </a:prstGeom>
        </p:spPr>
      </p:pic>
    </p:spTree>
    <p:extLst>
      <p:ext uri="{BB962C8B-B14F-4D97-AF65-F5344CB8AC3E}">
        <p14:creationId xmlns:p14="http://schemas.microsoft.com/office/powerpoint/2010/main" val="427715391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4F90E9D7-F7BB-40E4-93FE-E01C108C44F5}"/>
              </a:ext>
            </a:extLst>
          </p:cNvPr>
          <p:cNvSpPr>
            <a:spLocks noGrp="1"/>
          </p:cNvSpPr>
          <p:nvPr>
            <p:ph type="title"/>
          </p:nvPr>
        </p:nvSpPr>
        <p:spPr>
          <a:xfrm>
            <a:off x="6874668" y="5913438"/>
            <a:ext cx="4895851" cy="277814"/>
          </a:xfrm>
        </p:spPr>
        <p:txBody>
          <a:bodyPr>
            <a:normAutofit fontScale="90000"/>
          </a:bodyPr>
          <a:lstStyle/>
          <a:p>
            <a:r>
              <a:rPr lang="en-GB" sz="1800">
                <a:latin typeface="Aharoni"/>
                <a:cs typeface="Aharoni"/>
              </a:rPr>
              <a:t>  </a:t>
            </a:r>
            <a:r>
              <a:rPr lang="en-GB" sz="1800">
                <a:solidFill>
                  <a:schemeClr val="tx1"/>
                </a:solidFill>
                <a:latin typeface="Aharoni"/>
                <a:cs typeface="Aharoni"/>
              </a:rPr>
              <a:t>Example: Western Macedonia</a:t>
            </a:r>
            <a:endParaRPr lang="en-US" sz="1800">
              <a:solidFill>
                <a:schemeClr val="tx1"/>
              </a:solidFill>
              <a:latin typeface="Aharoni"/>
            </a:endParaRPr>
          </a:p>
        </p:txBody>
      </p:sp>
      <p:sp>
        <p:nvSpPr>
          <p:cNvPr id="3" name="Content Placeholder 2">
            <a:extLst>
              <a:ext uri="{FF2B5EF4-FFF2-40B4-BE49-F238E27FC236}">
                <a16:creationId xmlns:a16="http://schemas.microsoft.com/office/drawing/2014/main" xmlns="" id="{61CAE35B-40DD-476F-B540-6C7B24C82D0B}"/>
              </a:ext>
            </a:extLst>
          </p:cNvPr>
          <p:cNvSpPr>
            <a:spLocks noGrp="1"/>
          </p:cNvSpPr>
          <p:nvPr>
            <p:ph idx="4294967295"/>
          </p:nvPr>
        </p:nvSpPr>
        <p:spPr>
          <a:xfrm>
            <a:off x="726282" y="2402681"/>
            <a:ext cx="5257800" cy="5318125"/>
          </a:xfrm>
        </p:spPr>
        <p:txBody>
          <a:bodyPr vert="horz" lIns="91440" tIns="45720" rIns="91440" bIns="45720" rtlCol="0" anchor="t">
            <a:normAutofit/>
          </a:bodyPr>
          <a:lstStyle/>
          <a:p>
            <a:pPr marL="0" indent="0">
              <a:buNone/>
            </a:pPr>
            <a:r>
              <a:rPr lang="en-GB" sz="2800">
                <a:ea typeface="+mn-lt"/>
                <a:cs typeface="+mn-lt"/>
              </a:rPr>
              <a:t> It is imperative that maps pointing out sensitive areas for biodiversity and overlays with planned wind farms are drawn for the entire country.  </a:t>
            </a:r>
            <a:endParaRPr lang="en-US" sz="2800"/>
          </a:p>
          <a:p>
            <a:endParaRPr lang="en-GB" sz="2400">
              <a:ea typeface="+mn-lt"/>
              <a:cs typeface="+mn-lt"/>
            </a:endParaRPr>
          </a:p>
          <a:p>
            <a:endParaRPr lang="en-GB" sz="2400">
              <a:ea typeface="+mn-lt"/>
              <a:cs typeface="+mn-lt"/>
            </a:endParaRPr>
          </a:p>
          <a:p>
            <a:endParaRPr lang="en-GB" sz="2400">
              <a:ea typeface="+mn-lt"/>
              <a:cs typeface="+mn-lt"/>
            </a:endParaRPr>
          </a:p>
          <a:p>
            <a:pPr marL="0" indent="0">
              <a:buNone/>
            </a:pPr>
            <a:r>
              <a:rPr lang="en-GB" sz="2400">
                <a:ea typeface="+mn-lt"/>
                <a:cs typeface="+mn-lt"/>
              </a:rPr>
              <a:t>      </a:t>
            </a:r>
          </a:p>
          <a:p>
            <a:pPr marL="0" indent="0">
              <a:buNone/>
            </a:pPr>
            <a:endParaRPr lang="en-GB">
              <a:ea typeface="+mn-lt"/>
              <a:cs typeface="+mn-lt"/>
            </a:endParaRPr>
          </a:p>
        </p:txBody>
      </p:sp>
      <p:pic>
        <p:nvPicPr>
          <p:cNvPr id="4" name="Picture 4" descr="Map&#10;&#10;Description automatically generated">
            <a:extLst>
              <a:ext uri="{FF2B5EF4-FFF2-40B4-BE49-F238E27FC236}">
                <a16:creationId xmlns:a16="http://schemas.microsoft.com/office/drawing/2014/main" xmlns="" id="{B80CF2C1-200A-43DE-9F84-DAD0575CF6E0}"/>
              </a:ext>
            </a:extLst>
          </p:cNvPr>
          <p:cNvPicPr>
            <a:picLocks noChangeAspect="1"/>
          </p:cNvPicPr>
          <p:nvPr/>
        </p:nvPicPr>
        <p:blipFill>
          <a:blip r:embed="rId2"/>
          <a:stretch>
            <a:fillRect/>
          </a:stretch>
        </p:blipFill>
        <p:spPr>
          <a:xfrm>
            <a:off x="6662889" y="1039780"/>
            <a:ext cx="4925879" cy="4778102"/>
          </a:xfrm>
          <a:prstGeom prst="rect">
            <a:avLst/>
          </a:prstGeom>
        </p:spPr>
      </p:pic>
    </p:spTree>
    <p:extLst>
      <p:ext uri="{BB962C8B-B14F-4D97-AF65-F5344CB8AC3E}">
        <p14:creationId xmlns:p14="http://schemas.microsoft.com/office/powerpoint/2010/main" val="1679634480"/>
      </p:ext>
    </p:extLst>
  </p:cSld>
  <p:clrMapOvr>
    <a:masterClrMapping/>
  </p:clrMapOvr>
  <p:transition spd="slow">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9B7B6363-B86F-40A3-8902-DFA61F46B9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a:extLst>
              <a:ext uri="{FF2B5EF4-FFF2-40B4-BE49-F238E27FC236}">
                <a16:creationId xmlns:a16="http://schemas.microsoft.com/office/drawing/2014/main" xmlns="" id="{2BE169F2-A8F1-4922-9F9A-5BDE5FD02773}"/>
              </a:ext>
            </a:extLst>
          </p:cNvPr>
          <p:cNvSpPr>
            <a:spLocks noGrp="1"/>
          </p:cNvSpPr>
          <p:nvPr>
            <p:ph type="title"/>
          </p:nvPr>
        </p:nvSpPr>
        <p:spPr>
          <a:xfrm>
            <a:off x="838200" y="780444"/>
            <a:ext cx="4030834" cy="5391756"/>
          </a:xfrm>
        </p:spPr>
        <p:txBody>
          <a:bodyPr anchor="t">
            <a:normAutofit/>
          </a:bodyPr>
          <a:lstStyle/>
          <a:p>
            <a:r>
              <a:rPr lang="en-GB" dirty="0">
                <a:latin typeface="Aharoni"/>
                <a:cs typeface="Angsana New"/>
              </a:rPr>
              <a:t>Second point of view</a:t>
            </a:r>
            <a:endParaRPr lang="en-GB" dirty="0"/>
          </a:p>
        </p:txBody>
      </p:sp>
      <p:graphicFrame>
        <p:nvGraphicFramePr>
          <p:cNvPr id="5" name="Content Placeholder 2">
            <a:extLst>
              <a:ext uri="{FF2B5EF4-FFF2-40B4-BE49-F238E27FC236}">
                <a16:creationId xmlns:a16="http://schemas.microsoft.com/office/drawing/2014/main" xmlns="" id="{6F7D6C6E-46AE-46D5-9EBA-2F6CEC06F699}"/>
              </a:ext>
            </a:extLst>
          </p:cNvPr>
          <p:cNvGraphicFramePr>
            <a:graphicFrameLocks noGrp="1"/>
          </p:cNvGraphicFramePr>
          <p:nvPr>
            <p:ph idx="1"/>
            <p:extLst/>
          </p:nvPr>
        </p:nvGraphicFramePr>
        <p:xfrm>
          <a:off x="5591236" y="780444"/>
          <a:ext cx="5762564" cy="53965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59135065"/>
      </p:ext>
    </p:extLst>
  </p:cSld>
  <p:clrMapOvr>
    <a:masterClrMapping/>
  </p:clrMapOvr>
  <p:transition spd="slow">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368F9D89-54B8-41F8-8839-49992D6458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a:extLst>
              <a:ext uri="{FF2B5EF4-FFF2-40B4-BE49-F238E27FC236}">
                <a16:creationId xmlns:a16="http://schemas.microsoft.com/office/drawing/2014/main" xmlns="" id="{8BAF22D3-956C-4179-B843-8F61E84585D9}"/>
              </a:ext>
            </a:extLst>
          </p:cNvPr>
          <p:cNvSpPr>
            <a:spLocks noGrp="1"/>
          </p:cNvSpPr>
          <p:nvPr>
            <p:ph type="title"/>
          </p:nvPr>
        </p:nvSpPr>
        <p:spPr>
          <a:xfrm>
            <a:off x="838200" y="685800"/>
            <a:ext cx="5257800" cy="2275480"/>
          </a:xfrm>
        </p:spPr>
        <p:txBody>
          <a:bodyPr>
            <a:normAutofit/>
          </a:bodyPr>
          <a:lstStyle/>
          <a:p>
            <a:r>
              <a:rPr lang="en-GB">
                <a:latin typeface="Aharoni"/>
                <a:cs typeface="Angsana New"/>
              </a:rPr>
              <a:t>Third point of view:</a:t>
            </a:r>
            <a:endParaRPr lang="en-GB"/>
          </a:p>
        </p:txBody>
      </p:sp>
      <p:sp>
        <p:nvSpPr>
          <p:cNvPr id="3" name="Content Placeholder 2">
            <a:extLst>
              <a:ext uri="{FF2B5EF4-FFF2-40B4-BE49-F238E27FC236}">
                <a16:creationId xmlns:a16="http://schemas.microsoft.com/office/drawing/2014/main" xmlns="" id="{01E58E4A-860E-4E75-B6E9-A4441FAF5CBF}"/>
              </a:ext>
            </a:extLst>
          </p:cNvPr>
          <p:cNvSpPr>
            <a:spLocks noGrp="1"/>
          </p:cNvSpPr>
          <p:nvPr>
            <p:ph idx="1"/>
          </p:nvPr>
        </p:nvSpPr>
        <p:spPr>
          <a:xfrm>
            <a:off x="838199" y="3319796"/>
            <a:ext cx="5257799" cy="2852404"/>
          </a:xfrm>
        </p:spPr>
        <p:txBody>
          <a:bodyPr vert="horz" lIns="91440" tIns="45720" rIns="91440" bIns="45720" rtlCol="0">
            <a:normAutofit/>
          </a:bodyPr>
          <a:lstStyle/>
          <a:p>
            <a:pPr marL="0" indent="0">
              <a:lnSpc>
                <a:spcPct val="100000"/>
              </a:lnSpc>
              <a:buNone/>
            </a:pPr>
            <a:r>
              <a:rPr lang="en-GB" sz="1900"/>
              <a:t> </a:t>
            </a:r>
            <a:r>
              <a:rPr lang="en-GB" sz="1900">
                <a:ea typeface="+mn-lt"/>
                <a:cs typeface="+mn-lt"/>
              </a:rPr>
              <a:t>Professor Vassiliki Kati has seen the detrimental effects of road construction on species:</a:t>
            </a:r>
            <a:endParaRPr lang="en-US" sz="1900"/>
          </a:p>
          <a:p>
            <a:pPr>
              <a:lnSpc>
                <a:spcPct val="100000"/>
              </a:lnSpc>
            </a:pPr>
            <a:r>
              <a:rPr lang="en-GB" sz="1900">
                <a:ea typeface="+mn-lt"/>
                <a:cs typeface="+mn-lt"/>
              </a:rPr>
              <a:t> fragmentation of valuable ecosystems</a:t>
            </a:r>
          </a:p>
          <a:p>
            <a:pPr>
              <a:lnSpc>
                <a:spcPct val="100000"/>
              </a:lnSpc>
            </a:pPr>
            <a:r>
              <a:rPr lang="en-GB" sz="1900">
                <a:ea typeface="+mn-lt"/>
                <a:cs typeface="+mn-lt"/>
              </a:rPr>
              <a:t> Increase of  artificial surfaces </a:t>
            </a:r>
          </a:p>
          <a:p>
            <a:pPr>
              <a:lnSpc>
                <a:spcPct val="100000"/>
              </a:lnSpc>
            </a:pPr>
            <a:r>
              <a:rPr lang="en-GB" sz="1900">
                <a:ea typeface="+mn-lt"/>
                <a:cs typeface="+mn-lt"/>
              </a:rPr>
              <a:t>Facilitation of other damaging activities, such as illegal hunting, logging and construction.  </a:t>
            </a:r>
          </a:p>
          <a:p>
            <a:pPr>
              <a:lnSpc>
                <a:spcPct val="100000"/>
              </a:lnSpc>
            </a:pPr>
            <a:endParaRPr lang="en-GB" sz="1900"/>
          </a:p>
        </p:txBody>
      </p:sp>
      <p:pic>
        <p:nvPicPr>
          <p:cNvPr id="4" name="Picture 4" descr="A picture containing outdoor, grass, way, road&#10;&#10;Description automatically generated">
            <a:extLst>
              <a:ext uri="{FF2B5EF4-FFF2-40B4-BE49-F238E27FC236}">
                <a16:creationId xmlns:a16="http://schemas.microsoft.com/office/drawing/2014/main" xmlns="" id="{73C6DAC4-7A6C-47CF-A323-0B349C6ABC81}"/>
              </a:ext>
            </a:extLst>
          </p:cNvPr>
          <p:cNvPicPr>
            <a:picLocks noChangeAspect="1"/>
          </p:cNvPicPr>
          <p:nvPr/>
        </p:nvPicPr>
        <p:blipFill rotWithShape="1">
          <a:blip r:embed="rId2"/>
          <a:srcRect t="13858" r="2" b="2"/>
          <a:stretch/>
        </p:blipFill>
        <p:spPr>
          <a:xfrm>
            <a:off x="6662889" y="596642"/>
            <a:ext cx="4925879" cy="2832354"/>
          </a:xfrm>
          <a:prstGeom prst="rect">
            <a:avLst/>
          </a:prstGeom>
        </p:spPr>
      </p:pic>
      <p:pic>
        <p:nvPicPr>
          <p:cNvPr id="5" name="Picture 5">
            <a:extLst>
              <a:ext uri="{FF2B5EF4-FFF2-40B4-BE49-F238E27FC236}">
                <a16:creationId xmlns:a16="http://schemas.microsoft.com/office/drawing/2014/main" xmlns="" id="{2EF3DBEE-9CFE-4F98-85AF-752DA4F5A3ED}"/>
              </a:ext>
            </a:extLst>
          </p:cNvPr>
          <p:cNvPicPr>
            <a:picLocks noChangeAspect="1"/>
          </p:cNvPicPr>
          <p:nvPr/>
        </p:nvPicPr>
        <p:blipFill rotWithShape="1">
          <a:blip r:embed="rId3"/>
          <a:srcRect t="466" r="2" b="2"/>
          <a:stretch/>
        </p:blipFill>
        <p:spPr>
          <a:xfrm>
            <a:off x="6662889" y="3503139"/>
            <a:ext cx="4925879" cy="2757881"/>
          </a:xfrm>
          <a:prstGeom prst="rect">
            <a:avLst/>
          </a:prstGeom>
        </p:spPr>
      </p:pic>
    </p:spTree>
    <p:extLst>
      <p:ext uri="{BB962C8B-B14F-4D97-AF65-F5344CB8AC3E}">
        <p14:creationId xmlns:p14="http://schemas.microsoft.com/office/powerpoint/2010/main" val="427855831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ECC07320-C2CA-4E29-8481-9D9E143C778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4" descr="Εικόνα που περιέχει εσωτερικό, αποβάθρα&#10;&#10;Περιγραφή που δημιουργήθηκε αυτόματα">
            <a:extLst>
              <a:ext uri="{FF2B5EF4-FFF2-40B4-BE49-F238E27FC236}">
                <a16:creationId xmlns="" xmlns:a16="http://schemas.microsoft.com/office/drawing/2014/main" id="{A861F58F-775B-483C-8A64-96E35861510B}"/>
              </a:ext>
            </a:extLst>
          </p:cNvPr>
          <p:cNvPicPr>
            <a:picLocks noChangeAspect="1"/>
          </p:cNvPicPr>
          <p:nvPr/>
        </p:nvPicPr>
        <p:blipFill rotWithShape="1">
          <a:blip r:embed="rId3"/>
          <a:srcRect r="5882" b="-1"/>
          <a:stretch/>
        </p:blipFill>
        <p:spPr>
          <a:xfrm>
            <a:off x="2522358" y="10"/>
            <a:ext cx="9669642" cy="6857990"/>
          </a:xfrm>
          <a:prstGeom prst="rect">
            <a:avLst/>
          </a:prstGeom>
        </p:spPr>
      </p:pic>
      <p:sp>
        <p:nvSpPr>
          <p:cNvPr id="11" name="Rectangle 10">
            <a:extLst>
              <a:ext uri="{FF2B5EF4-FFF2-40B4-BE49-F238E27FC236}">
                <a16:creationId xmlns="" xmlns:a16="http://schemas.microsoft.com/office/drawing/2014/main" id="{178FB36B-5BFE-42CA-BC60-1115E0D95E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 xmlns:a16="http://schemas.microsoft.com/office/drawing/2014/main" id="{2C37F890-79A8-4579-96A5-8BB0275133F7}"/>
              </a:ext>
            </a:extLst>
          </p:cNvPr>
          <p:cNvSpPr>
            <a:spLocks noGrp="1"/>
          </p:cNvSpPr>
          <p:nvPr>
            <p:ph idx="1"/>
          </p:nvPr>
        </p:nvSpPr>
        <p:spPr>
          <a:xfrm>
            <a:off x="218984" y="2583041"/>
            <a:ext cx="4406365" cy="1686602"/>
          </a:xfrm>
          <a:noFill/>
        </p:spPr>
        <p:txBody>
          <a:bodyPr vert="horz" lIns="91440" tIns="45720" rIns="91440" bIns="45720" rtlCol="0" anchor="t">
            <a:normAutofit/>
          </a:bodyPr>
          <a:lstStyle/>
          <a:p>
            <a:pPr marL="0" indent="0">
              <a:buNone/>
            </a:pPr>
            <a:r>
              <a:rPr lang="en-US" sz="2400">
                <a:ea typeface="+mn-lt"/>
                <a:cs typeface="+mn-lt"/>
              </a:rPr>
              <a:t>The water can be either released to the river downstream of the dam or pumped back into the reservoir and reused.</a:t>
            </a:r>
            <a:endParaRPr lang="el-GR"/>
          </a:p>
        </p:txBody>
      </p:sp>
    </p:spTree>
    <p:extLst>
      <p:ext uri="{BB962C8B-B14F-4D97-AF65-F5344CB8AC3E}">
        <p14:creationId xmlns:p14="http://schemas.microsoft.com/office/powerpoint/2010/main" val="1541234922"/>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11">
            <a:extLst>
              <a:ext uri="{FF2B5EF4-FFF2-40B4-BE49-F238E27FC236}">
                <a16:creationId xmlns:a16="http://schemas.microsoft.com/office/drawing/2014/main" xmlns="" id="{368F9D89-54B8-41F8-8839-49992D6458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a:extLst>
              <a:ext uri="{FF2B5EF4-FFF2-40B4-BE49-F238E27FC236}">
                <a16:creationId xmlns:a16="http://schemas.microsoft.com/office/drawing/2014/main" xmlns="" id="{52329C18-1FF0-4197-BFCF-E28F08225C87}"/>
              </a:ext>
            </a:extLst>
          </p:cNvPr>
          <p:cNvSpPr>
            <a:spLocks noGrp="1"/>
          </p:cNvSpPr>
          <p:nvPr>
            <p:ph type="title"/>
          </p:nvPr>
        </p:nvSpPr>
        <p:spPr>
          <a:xfrm>
            <a:off x="838200" y="685800"/>
            <a:ext cx="5257800" cy="2275480"/>
          </a:xfrm>
        </p:spPr>
        <p:txBody>
          <a:bodyPr>
            <a:normAutofit/>
          </a:bodyPr>
          <a:lstStyle/>
          <a:p>
            <a:r>
              <a:rPr lang="en-GB">
                <a:latin typeface="Aharoni"/>
                <a:cs typeface="Aharoni"/>
              </a:rPr>
              <a:t>Kati’s proposal:</a:t>
            </a:r>
          </a:p>
        </p:txBody>
      </p:sp>
      <p:sp>
        <p:nvSpPr>
          <p:cNvPr id="8" name="Content Placeholder 8">
            <a:extLst>
              <a:ext uri="{FF2B5EF4-FFF2-40B4-BE49-F238E27FC236}">
                <a16:creationId xmlns:a16="http://schemas.microsoft.com/office/drawing/2014/main" xmlns="" id="{9B68282E-3145-421E-8378-6A2E83BCBB2E}"/>
              </a:ext>
            </a:extLst>
          </p:cNvPr>
          <p:cNvSpPr>
            <a:spLocks noGrp="1"/>
          </p:cNvSpPr>
          <p:nvPr>
            <p:ph idx="1"/>
          </p:nvPr>
        </p:nvSpPr>
        <p:spPr>
          <a:xfrm>
            <a:off x="838199" y="3319796"/>
            <a:ext cx="5257799" cy="2852404"/>
          </a:xfrm>
        </p:spPr>
        <p:txBody>
          <a:bodyPr vert="horz" lIns="91440" tIns="45720" rIns="91440" bIns="45720" rtlCol="0" anchor="t">
            <a:normAutofit/>
          </a:bodyPr>
          <a:lstStyle/>
          <a:p>
            <a:r>
              <a:rPr lang="en-GB">
                <a:ea typeface="+mn-lt"/>
                <a:cs typeface="+mn-lt"/>
              </a:rPr>
              <a:t>She proposed </a:t>
            </a:r>
            <a:r>
              <a:rPr lang="en-GB">
                <a:ea typeface="+mn-lt"/>
                <a:cs typeface="+mn-lt"/>
                <a:hlinkClick r:id="rId2"/>
              </a:rPr>
              <a:t>an exclusion zone of ecologically sensitive areas, comprising 58,6% of the country,</a:t>
            </a:r>
            <a:r>
              <a:rPr lang="en-GB">
                <a:ea typeface="+mn-lt"/>
                <a:cs typeface="+mn-lt"/>
              </a:rPr>
              <a:t> where no wind farms are allowed, leaving the rest as a potential investment zone.  </a:t>
            </a:r>
            <a:endParaRPr lang="en-US">
              <a:ea typeface="+mn-lt"/>
              <a:cs typeface="+mn-lt"/>
            </a:endParaRPr>
          </a:p>
        </p:txBody>
      </p:sp>
      <p:pic>
        <p:nvPicPr>
          <p:cNvPr id="4" name="Picture 4" descr="Map&#10;&#10;Description automatically generated">
            <a:extLst>
              <a:ext uri="{FF2B5EF4-FFF2-40B4-BE49-F238E27FC236}">
                <a16:creationId xmlns:a16="http://schemas.microsoft.com/office/drawing/2014/main" xmlns="" id="{08876D31-C22D-4BC5-9926-54FFD9F7CCAD}"/>
              </a:ext>
            </a:extLst>
          </p:cNvPr>
          <p:cNvPicPr>
            <a:picLocks noChangeAspect="1"/>
          </p:cNvPicPr>
          <p:nvPr/>
        </p:nvPicPr>
        <p:blipFill rotWithShape="1">
          <a:blip r:embed="rId3"/>
          <a:srcRect l="6876" r="31597" b="-2"/>
          <a:stretch/>
        </p:blipFill>
        <p:spPr>
          <a:xfrm>
            <a:off x="5603234" y="251362"/>
            <a:ext cx="6259378" cy="6450187"/>
          </a:xfrm>
          <a:prstGeom prst="rect">
            <a:avLst/>
          </a:prstGeom>
        </p:spPr>
      </p:pic>
      <p:sp>
        <p:nvSpPr>
          <p:cNvPr id="5" name="TextBox 4">
            <a:extLst>
              <a:ext uri="{FF2B5EF4-FFF2-40B4-BE49-F238E27FC236}">
                <a16:creationId xmlns:a16="http://schemas.microsoft.com/office/drawing/2014/main" xmlns="" id="{FCDE5015-0A83-41ED-A0F9-EF252F4B2929}"/>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a:solidFill>
                <a:prstClr val="black"/>
              </a:solidFill>
            </a:endParaRPr>
          </a:p>
        </p:txBody>
      </p:sp>
    </p:spTree>
    <p:extLst>
      <p:ext uri="{BB962C8B-B14F-4D97-AF65-F5344CB8AC3E}">
        <p14:creationId xmlns:p14="http://schemas.microsoft.com/office/powerpoint/2010/main" val="2690061820"/>
      </p:ext>
    </p:extLst>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20">
            <a:extLst>
              <a:ext uri="{FF2B5EF4-FFF2-40B4-BE49-F238E27FC236}">
                <a16:creationId xmlns:a16="http://schemas.microsoft.com/office/drawing/2014/main" xmlns="" id="{FB869131-809F-4714-9B05-385CAF009A1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4" descr="Chart, bar chart&#10;&#10;Description automatically generated">
            <a:extLst>
              <a:ext uri="{FF2B5EF4-FFF2-40B4-BE49-F238E27FC236}">
                <a16:creationId xmlns:a16="http://schemas.microsoft.com/office/drawing/2014/main" xmlns="" id="{CA6EC052-804A-40DD-9EFD-191A62B4A7E4}"/>
              </a:ext>
            </a:extLst>
          </p:cNvPr>
          <p:cNvPicPr>
            <a:picLocks noChangeAspect="1"/>
          </p:cNvPicPr>
          <p:nvPr/>
        </p:nvPicPr>
        <p:blipFill>
          <a:blip r:embed="rId2"/>
          <a:stretch>
            <a:fillRect/>
          </a:stretch>
        </p:blipFill>
        <p:spPr>
          <a:xfrm>
            <a:off x="475297" y="2223113"/>
            <a:ext cx="6698586" cy="2697524"/>
          </a:xfrm>
          <a:prstGeom prst="rect">
            <a:avLst/>
          </a:prstGeom>
        </p:spPr>
      </p:pic>
      <p:sp>
        <p:nvSpPr>
          <p:cNvPr id="2" name="Title 1">
            <a:extLst>
              <a:ext uri="{FF2B5EF4-FFF2-40B4-BE49-F238E27FC236}">
                <a16:creationId xmlns:a16="http://schemas.microsoft.com/office/drawing/2014/main" xmlns="" id="{21328B5C-C724-425A-BB05-229CD97C1723}"/>
              </a:ext>
            </a:extLst>
          </p:cNvPr>
          <p:cNvSpPr>
            <a:spLocks noGrp="1"/>
          </p:cNvSpPr>
          <p:nvPr>
            <p:ph type="title"/>
          </p:nvPr>
        </p:nvSpPr>
        <p:spPr>
          <a:xfrm>
            <a:off x="7757839" y="596644"/>
            <a:ext cx="3748361" cy="2798746"/>
          </a:xfrm>
          <a:noFill/>
        </p:spPr>
        <p:txBody>
          <a:bodyPr anchor="ctr">
            <a:normAutofit/>
          </a:bodyPr>
          <a:lstStyle/>
          <a:p>
            <a:r>
              <a:rPr lang="en-GB">
                <a:latin typeface="Aharoni"/>
                <a:cs typeface="Aharoni"/>
              </a:rPr>
              <a:t>How much wind energy?</a:t>
            </a:r>
          </a:p>
        </p:txBody>
      </p:sp>
      <p:sp>
        <p:nvSpPr>
          <p:cNvPr id="3" name="Content Placeholder 2">
            <a:extLst>
              <a:ext uri="{FF2B5EF4-FFF2-40B4-BE49-F238E27FC236}">
                <a16:creationId xmlns:a16="http://schemas.microsoft.com/office/drawing/2014/main" xmlns="" id="{FA7DBC11-C359-4421-B4C7-82D997C99464}"/>
              </a:ext>
            </a:extLst>
          </p:cNvPr>
          <p:cNvSpPr>
            <a:spLocks noGrp="1"/>
          </p:cNvSpPr>
          <p:nvPr>
            <p:ph idx="1"/>
          </p:nvPr>
        </p:nvSpPr>
        <p:spPr>
          <a:xfrm>
            <a:off x="7757839" y="3564412"/>
            <a:ext cx="3748361" cy="2696944"/>
          </a:xfrm>
        </p:spPr>
        <p:txBody>
          <a:bodyPr vert="horz" lIns="91440" tIns="45720" rIns="91440" bIns="45720" rtlCol="0">
            <a:normAutofit/>
          </a:bodyPr>
          <a:lstStyle/>
          <a:p>
            <a:pPr>
              <a:lnSpc>
                <a:spcPct val="100000"/>
              </a:lnSpc>
            </a:pPr>
            <a:r>
              <a:rPr lang="en-GB">
                <a:ea typeface="+mn-lt"/>
                <a:cs typeface="+mn-lt"/>
              </a:rPr>
              <a:t>Wind farms that have completed the first stage of the licensing process in 2021 overshoot Greece's wind power targets for both 2050 and 2030, including the wind farms that are already in operation </a:t>
            </a:r>
          </a:p>
          <a:p>
            <a:pPr>
              <a:lnSpc>
                <a:spcPct val="100000"/>
              </a:lnSpc>
            </a:pPr>
            <a:endParaRPr lang="en-GB">
              <a:ea typeface="+mn-lt"/>
              <a:cs typeface="+mn-lt"/>
            </a:endParaRPr>
          </a:p>
        </p:txBody>
      </p:sp>
      <p:sp>
        <p:nvSpPr>
          <p:cNvPr id="5" name="TextBox 4">
            <a:extLst>
              <a:ext uri="{FF2B5EF4-FFF2-40B4-BE49-F238E27FC236}">
                <a16:creationId xmlns:a16="http://schemas.microsoft.com/office/drawing/2014/main" xmlns="" id="{F9B0EAAA-E4B1-4202-8504-80407B13ECFA}"/>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a:solidFill>
                <a:prstClr val="black"/>
              </a:solidFill>
            </a:endParaRPr>
          </a:p>
        </p:txBody>
      </p:sp>
    </p:spTree>
    <p:extLst>
      <p:ext uri="{BB962C8B-B14F-4D97-AF65-F5344CB8AC3E}">
        <p14:creationId xmlns:p14="http://schemas.microsoft.com/office/powerpoint/2010/main" val="42240633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F36FFE-8F26-47D5-8ADA-DB3553117E31}"/>
              </a:ext>
            </a:extLst>
          </p:cNvPr>
          <p:cNvSpPr>
            <a:spLocks noGrp="1"/>
          </p:cNvSpPr>
          <p:nvPr>
            <p:ph type="title"/>
          </p:nvPr>
        </p:nvSpPr>
        <p:spPr/>
        <p:txBody>
          <a:bodyPr>
            <a:normAutofit/>
          </a:bodyPr>
          <a:lstStyle/>
          <a:p>
            <a:r>
              <a:rPr lang="en-GB" sz="3600">
                <a:latin typeface="Aharoni"/>
                <a:cs typeface="Aharoni"/>
              </a:rPr>
              <a:t>Greece's two ways to reach 1.5 degrees C by 2050 </a:t>
            </a:r>
          </a:p>
        </p:txBody>
      </p:sp>
      <p:sp>
        <p:nvSpPr>
          <p:cNvPr id="5" name="TextBox 4">
            <a:extLst>
              <a:ext uri="{FF2B5EF4-FFF2-40B4-BE49-F238E27FC236}">
                <a16:creationId xmlns:a16="http://schemas.microsoft.com/office/drawing/2014/main" xmlns="" id="{A15EE50A-20C0-4690-8F57-BFC8E3712FDF}"/>
              </a:ext>
            </a:extLst>
          </p:cNvPr>
          <p:cNvSpPr txBox="1"/>
          <p:nvPr/>
        </p:nvSpPr>
        <p:spPr>
          <a:xfrm>
            <a:off x="4271962" y="4081462"/>
            <a:ext cx="25646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a:solidFill>
                <a:prstClr val="black"/>
              </a:solidFill>
            </a:endParaRPr>
          </a:p>
        </p:txBody>
      </p:sp>
      <p:sp>
        <p:nvSpPr>
          <p:cNvPr id="6" name="TextBox 5">
            <a:extLst>
              <a:ext uri="{FF2B5EF4-FFF2-40B4-BE49-F238E27FC236}">
                <a16:creationId xmlns:a16="http://schemas.microsoft.com/office/drawing/2014/main" xmlns="" id="{A279345A-D58E-44C3-AD46-2C450A704035}"/>
              </a:ext>
            </a:extLst>
          </p:cNvPr>
          <p:cNvSpPr txBox="1"/>
          <p:nvPr/>
        </p:nvSpPr>
        <p:spPr>
          <a:xfrm>
            <a:off x="4724400" y="320039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prstClr val="black"/>
                </a:solidFill>
              </a:rPr>
              <a:t>Click to add text</a:t>
            </a:r>
          </a:p>
        </p:txBody>
      </p:sp>
      <p:sp>
        <p:nvSpPr>
          <p:cNvPr id="11" name="Content Placeholder 10">
            <a:extLst>
              <a:ext uri="{FF2B5EF4-FFF2-40B4-BE49-F238E27FC236}">
                <a16:creationId xmlns:a16="http://schemas.microsoft.com/office/drawing/2014/main" xmlns="" id="{9533CDC8-6796-49F2-A768-49952B9838A4}"/>
              </a:ext>
            </a:extLst>
          </p:cNvPr>
          <p:cNvSpPr>
            <a:spLocks noGrp="1"/>
          </p:cNvSpPr>
          <p:nvPr>
            <p:ph idx="1"/>
          </p:nvPr>
        </p:nvSpPr>
        <p:spPr/>
        <p:txBody>
          <a:bodyPr vert="horz" lIns="91440" tIns="45720" rIns="91440" bIns="45720" rtlCol="0" anchor="t">
            <a:normAutofit/>
          </a:bodyPr>
          <a:lstStyle/>
          <a:p>
            <a:r>
              <a:rPr lang="en-GB">
                <a:ea typeface="+mn-lt"/>
                <a:cs typeface="+mn-lt"/>
              </a:rPr>
              <a:t>The alternative “Efficiency &amp; Electrification 1.5” scenario outlined in the Long-Term Strategy, estimates that Greece needs an extra 8.9 GW of wind and 11 GW of solar power in order to cover the most stringent 2050 goals. </a:t>
            </a:r>
          </a:p>
          <a:p>
            <a:endParaRPr lang="en-GB">
              <a:ea typeface="+mn-lt"/>
              <a:cs typeface="+mn-lt"/>
            </a:endParaRPr>
          </a:p>
        </p:txBody>
      </p:sp>
      <p:pic>
        <p:nvPicPr>
          <p:cNvPr id="14" name="Picture 13" descr="Chart, bar chart&#10;&#10;Description automatically generated">
            <a:extLst>
              <a:ext uri="{FF2B5EF4-FFF2-40B4-BE49-F238E27FC236}">
                <a16:creationId xmlns:a16="http://schemas.microsoft.com/office/drawing/2014/main" xmlns="" id="{531DB743-8F12-4B91-84B7-768B0457EA44}"/>
              </a:ext>
            </a:extLst>
          </p:cNvPr>
          <p:cNvPicPr>
            <a:picLocks noChangeAspect="1"/>
          </p:cNvPicPr>
          <p:nvPr/>
        </p:nvPicPr>
        <p:blipFill>
          <a:blip r:embed="rId2"/>
          <a:stretch>
            <a:fillRect/>
          </a:stretch>
        </p:blipFill>
        <p:spPr>
          <a:xfrm>
            <a:off x="1369218" y="3052761"/>
            <a:ext cx="9417844" cy="3050382"/>
          </a:xfrm>
          <a:prstGeom prst="rect">
            <a:avLst/>
          </a:prstGeom>
        </p:spPr>
      </p:pic>
    </p:spTree>
    <p:extLst>
      <p:ext uri="{BB962C8B-B14F-4D97-AF65-F5344CB8AC3E}">
        <p14:creationId xmlns:p14="http://schemas.microsoft.com/office/powerpoint/2010/main" val="3770720728"/>
      </p:ext>
    </p:extLst>
  </p:cSld>
  <p:clrMapOvr>
    <a:masterClrMapping/>
  </p:clrMapOvr>
  <p:transition spd="slow">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31">
            <a:extLst>
              <a:ext uri="{FF2B5EF4-FFF2-40B4-BE49-F238E27FC236}">
                <a16:creationId xmlns:a16="http://schemas.microsoft.com/office/drawing/2014/main" xmlns="" id="{8C37C960-91F5-4F61-B2CD-8A03792072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a:extLst>
              <a:ext uri="{FF2B5EF4-FFF2-40B4-BE49-F238E27FC236}">
                <a16:creationId xmlns:a16="http://schemas.microsoft.com/office/drawing/2014/main" xmlns="" id="{249C78D9-92AC-4E2C-9295-B8DBE129EB4C}"/>
              </a:ext>
            </a:extLst>
          </p:cNvPr>
          <p:cNvSpPr>
            <a:spLocks noGrp="1"/>
          </p:cNvSpPr>
          <p:nvPr>
            <p:ph type="ctrTitle"/>
          </p:nvPr>
        </p:nvSpPr>
        <p:spPr>
          <a:xfrm>
            <a:off x="838200" y="596644"/>
            <a:ext cx="10734307" cy="1014583"/>
          </a:xfrm>
        </p:spPr>
        <p:txBody>
          <a:bodyPr vert="horz" lIns="91440" tIns="45720" rIns="91440" bIns="45720" rtlCol="0" anchor="b">
            <a:normAutofit fontScale="90000"/>
          </a:bodyPr>
          <a:lstStyle/>
          <a:p>
            <a:r>
              <a:rPr lang="en-US">
                <a:latin typeface="Aharoni"/>
                <a:cs typeface="Angsana New"/>
              </a:rPr>
              <a:t>Which is the correct question?</a:t>
            </a:r>
          </a:p>
        </p:txBody>
      </p:sp>
      <p:sp>
        <p:nvSpPr>
          <p:cNvPr id="15" name="Subtitle 14">
            <a:extLst>
              <a:ext uri="{FF2B5EF4-FFF2-40B4-BE49-F238E27FC236}">
                <a16:creationId xmlns:a16="http://schemas.microsoft.com/office/drawing/2014/main" xmlns="" id="{CDC4A690-5AAF-4BE3-ABAD-BC8BDA2A0142}"/>
              </a:ext>
            </a:extLst>
          </p:cNvPr>
          <p:cNvSpPr>
            <a:spLocks noGrp="1"/>
          </p:cNvSpPr>
          <p:nvPr>
            <p:ph type="subTitle" idx="1"/>
          </p:nvPr>
        </p:nvSpPr>
        <p:spPr>
          <a:xfrm>
            <a:off x="974678" y="2574917"/>
            <a:ext cx="4956882" cy="2862507"/>
          </a:xfrm>
        </p:spPr>
        <p:txBody>
          <a:bodyPr anchor="ctr">
            <a:noAutofit/>
          </a:bodyPr>
          <a:lstStyle/>
          <a:p>
            <a:r>
              <a:rPr lang="en-GB" sz="2800" b="1" i="1" dirty="0">
                <a:ea typeface="+mn-lt"/>
                <a:cs typeface="+mn-lt"/>
              </a:rPr>
              <a:t>how many turbines are really needed for less invasive installations for solar and wind power in locations already altered by human intervention? </a:t>
            </a:r>
          </a:p>
        </p:txBody>
      </p:sp>
      <p:pic>
        <p:nvPicPr>
          <p:cNvPr id="13" name="Picture 4" descr="Sticky notes with question marks">
            <a:extLst>
              <a:ext uri="{FF2B5EF4-FFF2-40B4-BE49-F238E27FC236}">
                <a16:creationId xmlns:a16="http://schemas.microsoft.com/office/drawing/2014/main" xmlns="" id="{7A88D367-711C-4BC8-877E-54515956E2F7}"/>
              </a:ext>
            </a:extLst>
          </p:cNvPr>
          <p:cNvPicPr>
            <a:picLocks noChangeAspect="1"/>
          </p:cNvPicPr>
          <p:nvPr/>
        </p:nvPicPr>
        <p:blipFill rotWithShape="1">
          <a:blip r:embed="rId2"/>
          <a:srcRect l="10238" r="10237" b="-1"/>
          <a:stretch/>
        </p:blipFill>
        <p:spPr>
          <a:xfrm>
            <a:off x="8174096" y="3357317"/>
            <a:ext cx="3410318" cy="2862508"/>
          </a:xfrm>
          <a:prstGeom prst="rect">
            <a:avLst/>
          </a:prstGeom>
        </p:spPr>
      </p:pic>
    </p:spTree>
    <p:extLst>
      <p:ext uri="{BB962C8B-B14F-4D97-AF65-F5344CB8AC3E}">
        <p14:creationId xmlns:p14="http://schemas.microsoft.com/office/powerpoint/2010/main" val="154890024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xmlns="" id="{368F9D89-54B8-41F8-8839-49992D6458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a:extLst>
              <a:ext uri="{FF2B5EF4-FFF2-40B4-BE49-F238E27FC236}">
                <a16:creationId xmlns:a16="http://schemas.microsoft.com/office/drawing/2014/main" xmlns="" id="{7C3A9E91-40B1-4F72-8512-96230D6C68C0}"/>
              </a:ext>
            </a:extLst>
          </p:cNvPr>
          <p:cNvSpPr>
            <a:spLocks noGrp="1"/>
          </p:cNvSpPr>
          <p:nvPr>
            <p:ph type="title"/>
          </p:nvPr>
        </p:nvSpPr>
        <p:spPr>
          <a:xfrm>
            <a:off x="611981" y="447674"/>
            <a:ext cx="4329113" cy="608606"/>
          </a:xfrm>
        </p:spPr>
        <p:txBody>
          <a:bodyPr>
            <a:normAutofit fontScale="90000"/>
          </a:bodyPr>
          <a:lstStyle/>
          <a:p>
            <a:r>
              <a:rPr lang="en-GB" sz="3600">
                <a:latin typeface="Aharoni"/>
                <a:cs typeface="Angsana New"/>
              </a:rPr>
              <a:t>epilogue</a:t>
            </a:r>
            <a:endParaRPr lang="en-GB" sz="3600"/>
          </a:p>
        </p:txBody>
      </p:sp>
      <p:sp>
        <p:nvSpPr>
          <p:cNvPr id="3" name="Content Placeholder 2">
            <a:extLst>
              <a:ext uri="{FF2B5EF4-FFF2-40B4-BE49-F238E27FC236}">
                <a16:creationId xmlns:a16="http://schemas.microsoft.com/office/drawing/2014/main" xmlns="" id="{CA6B80AE-2959-4C15-93A7-854F97537498}"/>
              </a:ext>
            </a:extLst>
          </p:cNvPr>
          <p:cNvSpPr>
            <a:spLocks noGrp="1"/>
          </p:cNvSpPr>
          <p:nvPr>
            <p:ph idx="1"/>
          </p:nvPr>
        </p:nvSpPr>
        <p:spPr>
          <a:xfrm>
            <a:off x="683418" y="2081546"/>
            <a:ext cx="5257799" cy="2852404"/>
          </a:xfrm>
        </p:spPr>
        <p:txBody>
          <a:bodyPr vert="horz" lIns="91440" tIns="45720" rIns="91440" bIns="45720" rtlCol="0">
            <a:normAutofit/>
          </a:bodyPr>
          <a:lstStyle/>
          <a:p>
            <a:r>
              <a:rPr lang="en-GB">
                <a:ea typeface="+mn-lt"/>
                <a:cs typeface="+mn-lt"/>
              </a:rPr>
              <a:t>There is no need to clip wind power investors’ wings, just to bring their profit motive in line with the preservation of Greece’s biodiversity and pristine beauty.                                                       </a:t>
            </a:r>
            <a:endParaRPr lang="en-US"/>
          </a:p>
        </p:txBody>
      </p:sp>
      <p:pic>
        <p:nvPicPr>
          <p:cNvPr id="4" name="Picture 4" descr="A picture containing text, person, hand&#10;&#10;Description automatically generated">
            <a:extLst>
              <a:ext uri="{FF2B5EF4-FFF2-40B4-BE49-F238E27FC236}">
                <a16:creationId xmlns:a16="http://schemas.microsoft.com/office/drawing/2014/main" xmlns="" id="{1720FAE6-E917-4AB7-B75A-4BAD9F386ABE}"/>
              </a:ext>
            </a:extLst>
          </p:cNvPr>
          <p:cNvPicPr>
            <a:picLocks noChangeAspect="1"/>
          </p:cNvPicPr>
          <p:nvPr/>
        </p:nvPicPr>
        <p:blipFill rotWithShape="1">
          <a:blip r:embed="rId2"/>
          <a:srcRect l="2173" r="-2" b="-2"/>
          <a:stretch/>
        </p:blipFill>
        <p:spPr>
          <a:xfrm>
            <a:off x="6662889" y="596642"/>
            <a:ext cx="4925879" cy="2832354"/>
          </a:xfrm>
          <a:prstGeom prst="rect">
            <a:avLst/>
          </a:prstGeom>
        </p:spPr>
      </p:pic>
      <p:pic>
        <p:nvPicPr>
          <p:cNvPr id="5" name="Picture 5" descr="A picture containing sky, mountain, outdoor, nature&#10;&#10;Description automatically generated">
            <a:extLst>
              <a:ext uri="{FF2B5EF4-FFF2-40B4-BE49-F238E27FC236}">
                <a16:creationId xmlns:a16="http://schemas.microsoft.com/office/drawing/2014/main" xmlns="" id="{E587DBBC-F994-4869-940F-6304EC905924}"/>
              </a:ext>
            </a:extLst>
          </p:cNvPr>
          <p:cNvPicPr>
            <a:picLocks noChangeAspect="1"/>
          </p:cNvPicPr>
          <p:nvPr/>
        </p:nvPicPr>
        <p:blipFill rotWithShape="1">
          <a:blip r:embed="rId3"/>
          <a:srcRect r="11590" b="2"/>
          <a:stretch/>
        </p:blipFill>
        <p:spPr>
          <a:xfrm>
            <a:off x="6662889" y="3503139"/>
            <a:ext cx="4925879" cy="2757881"/>
          </a:xfrm>
          <a:prstGeom prst="rect">
            <a:avLst/>
          </a:prstGeom>
        </p:spPr>
      </p:pic>
    </p:spTree>
    <p:extLst>
      <p:ext uri="{BB962C8B-B14F-4D97-AF65-F5344CB8AC3E}">
        <p14:creationId xmlns:p14="http://schemas.microsoft.com/office/powerpoint/2010/main" val="42652478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xmlns="" id="{19F9BF86-FE94-4517-B97D-026C7515E5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Picture 4" descr="Colourful paper stripes">
            <a:extLst>
              <a:ext uri="{FF2B5EF4-FFF2-40B4-BE49-F238E27FC236}">
                <a16:creationId xmlns:a16="http://schemas.microsoft.com/office/drawing/2014/main" xmlns="" id="{2E60A681-DC74-4D87-8401-B10BD1CF00DD}"/>
              </a:ext>
            </a:extLst>
          </p:cNvPr>
          <p:cNvPicPr>
            <a:picLocks noChangeAspect="1"/>
          </p:cNvPicPr>
          <p:nvPr/>
        </p:nvPicPr>
        <p:blipFill rotWithShape="1">
          <a:blip r:embed="rId2"/>
          <a:srcRect t="7503" b="8228"/>
          <a:stretch/>
        </p:blipFill>
        <p:spPr>
          <a:xfrm>
            <a:off x="20" y="10"/>
            <a:ext cx="12191979" cy="6857990"/>
          </a:xfrm>
          <a:prstGeom prst="rect">
            <a:avLst/>
          </a:prstGeom>
        </p:spPr>
      </p:pic>
      <p:sp>
        <p:nvSpPr>
          <p:cNvPr id="23" name="Rectangle 22">
            <a:extLst>
              <a:ext uri="{FF2B5EF4-FFF2-40B4-BE49-F238E27FC236}">
                <a16:creationId xmlns:a16="http://schemas.microsoft.com/office/drawing/2014/main" xmlns="" id="{F7C2A816-955C-4079-AAAB-066EBD44186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6" y="0"/>
            <a:ext cx="8543515" cy="6858000"/>
          </a:xfrm>
          <a:prstGeom prst="rect">
            <a:avLst/>
          </a:prstGeom>
          <a:gradFill flip="none" rotWithShape="1">
            <a:gsLst>
              <a:gs pos="0">
                <a:schemeClr val="tx2">
                  <a:lumMod val="50000"/>
                  <a:alpha val="0"/>
                </a:schemeClr>
              </a:gs>
              <a:gs pos="58000">
                <a:srgbClr val="0E0D12">
                  <a:alpha val="58000"/>
                </a:srgbClr>
              </a:gs>
              <a:gs pos="93000">
                <a:srgbClr val="000000">
                  <a:alpha val="58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a:extLst>
              <a:ext uri="{FF2B5EF4-FFF2-40B4-BE49-F238E27FC236}">
                <a16:creationId xmlns:a16="http://schemas.microsoft.com/office/drawing/2014/main" xmlns="" id="{B27783A3-C689-4982-901E-497DB442F1E6}"/>
              </a:ext>
            </a:extLst>
          </p:cNvPr>
          <p:cNvSpPr>
            <a:spLocks noGrp="1"/>
          </p:cNvSpPr>
          <p:nvPr>
            <p:ph type="title"/>
          </p:nvPr>
        </p:nvSpPr>
        <p:spPr>
          <a:xfrm>
            <a:off x="841247" y="914400"/>
            <a:ext cx="8616651" cy="1665027"/>
          </a:xfrm>
        </p:spPr>
        <p:txBody>
          <a:bodyPr vert="horz" lIns="91440" tIns="45720" rIns="91440" bIns="45720" rtlCol="0" anchor="t">
            <a:normAutofit/>
          </a:bodyPr>
          <a:lstStyle/>
          <a:p>
            <a:pPr>
              <a:lnSpc>
                <a:spcPct val="90000"/>
              </a:lnSpc>
            </a:pPr>
            <a:r>
              <a:rPr lang="en-US" sz="3100" dirty="0" smtClean="0">
                <a:solidFill>
                  <a:srgbClr val="FFFFFF"/>
                </a:solidFill>
                <a:latin typeface="Arial Black" panose="020B0A04020102020204" pitchFamily="34" charset="0"/>
                <a:cs typeface="Angsana New"/>
              </a:rPr>
              <a:t>Thank you for watching</a:t>
            </a:r>
            <a:endParaRPr lang="en-US" sz="3100" b="1" dirty="0">
              <a:solidFill>
                <a:srgbClr val="FFFFFF"/>
              </a:solidFill>
              <a:latin typeface="Arial Black" panose="020B0A04020102020204" pitchFamily="34" charset="0"/>
              <a:cs typeface="Angsana New"/>
            </a:endParaRPr>
          </a:p>
        </p:txBody>
      </p:sp>
      <p:sp>
        <p:nvSpPr>
          <p:cNvPr id="4" name="TextBox 3"/>
          <p:cNvSpPr txBox="1"/>
          <p:nvPr/>
        </p:nvSpPr>
        <p:spPr>
          <a:xfrm>
            <a:off x="9594376" y="5076967"/>
            <a:ext cx="2224585" cy="1477328"/>
          </a:xfrm>
          <a:prstGeom prst="rect">
            <a:avLst/>
          </a:prstGeom>
          <a:noFill/>
        </p:spPr>
        <p:txBody>
          <a:bodyPr wrap="square" rtlCol="0">
            <a:spAutoFit/>
          </a:bodyPr>
          <a:lstStyle/>
          <a:p>
            <a:r>
              <a:rPr lang="en-US" b="1" dirty="0" smtClean="0">
                <a:solidFill>
                  <a:schemeClr val="accent1">
                    <a:lumMod val="60000"/>
                    <a:lumOff val="40000"/>
                  </a:schemeClr>
                </a:solidFill>
                <a:latin typeface="Agency FB" panose="020B0503020202020204" pitchFamily="34" charset="0"/>
              </a:rPr>
              <a:t>MARGARITA ATSONIOU</a:t>
            </a:r>
          </a:p>
          <a:p>
            <a:r>
              <a:rPr lang="en-US" b="1" dirty="0" smtClean="0">
                <a:solidFill>
                  <a:schemeClr val="accent1">
                    <a:lumMod val="60000"/>
                    <a:lumOff val="40000"/>
                  </a:schemeClr>
                </a:solidFill>
                <a:latin typeface="Agency FB" panose="020B0503020202020204" pitchFamily="34" charset="0"/>
              </a:rPr>
              <a:t>ERMA XHEMA</a:t>
            </a:r>
          </a:p>
          <a:p>
            <a:r>
              <a:rPr lang="en-US" b="1" dirty="0" smtClean="0">
                <a:solidFill>
                  <a:schemeClr val="accent1">
                    <a:lumMod val="60000"/>
                    <a:lumOff val="40000"/>
                  </a:schemeClr>
                </a:solidFill>
                <a:latin typeface="Agency FB" panose="020B0503020202020204" pitchFamily="34" charset="0"/>
              </a:rPr>
              <a:t>DAFNI KOMI</a:t>
            </a:r>
          </a:p>
          <a:p>
            <a:r>
              <a:rPr lang="en-US" b="1" dirty="0" smtClean="0">
                <a:solidFill>
                  <a:schemeClr val="accent1">
                    <a:lumMod val="60000"/>
                    <a:lumOff val="40000"/>
                  </a:schemeClr>
                </a:solidFill>
                <a:latin typeface="Agency FB" panose="020B0503020202020204" pitchFamily="34" charset="0"/>
              </a:rPr>
              <a:t>FLORA PORIOTI</a:t>
            </a:r>
          </a:p>
          <a:p>
            <a:r>
              <a:rPr lang="en-US" b="1" dirty="0" smtClean="0">
                <a:solidFill>
                  <a:schemeClr val="accent1">
                    <a:lumMod val="60000"/>
                    <a:lumOff val="40000"/>
                  </a:schemeClr>
                </a:solidFill>
                <a:latin typeface="Agency FB" panose="020B0503020202020204" pitchFamily="34" charset="0"/>
              </a:rPr>
              <a:t>ELEFTHERIA BENAKI</a:t>
            </a:r>
            <a:endParaRPr lang="el-GR" b="1" dirty="0">
              <a:solidFill>
                <a:schemeClr val="accent1">
                  <a:lumMod val="60000"/>
                  <a:lumOff val="40000"/>
                </a:schemeClr>
              </a:solidFill>
            </a:endParaRPr>
          </a:p>
        </p:txBody>
      </p:sp>
      <p:pic>
        <p:nvPicPr>
          <p:cNvPr id="8" name="14 - Εικόνα" descr="NEW_siflogofsch.jpg"/>
          <p:cNvPicPr/>
          <p:nvPr/>
        </p:nvPicPr>
        <p:blipFill>
          <a:blip r:embed="rId3" cstate="print"/>
          <a:stretch>
            <a:fillRect/>
          </a:stretch>
        </p:blipFill>
        <p:spPr>
          <a:xfrm>
            <a:off x="8352431" y="5172501"/>
            <a:ext cx="1009933" cy="1282890"/>
          </a:xfrm>
          <a:prstGeom prst="rect">
            <a:avLst/>
          </a:prstGeom>
        </p:spPr>
      </p:pic>
    </p:spTree>
    <p:extLst>
      <p:ext uri="{BB962C8B-B14F-4D97-AF65-F5344CB8AC3E}">
        <p14:creationId xmlns:p14="http://schemas.microsoft.com/office/powerpoint/2010/main" val="2617586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 xmlns:a16="http://schemas.microsoft.com/office/drawing/2014/main" id="{04812C46-200A-4DEB-A05E-3ED6C68C23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4" descr="Εικόνα που περιέχει ουρανός, υπαίθριος&#10;&#10;Περιγραφή που δημιουργήθηκε αυτόματα">
            <a:extLst>
              <a:ext uri="{FF2B5EF4-FFF2-40B4-BE49-F238E27FC236}">
                <a16:creationId xmlns="" xmlns:a16="http://schemas.microsoft.com/office/drawing/2014/main" id="{EF3F4470-BFFB-46B3-AC27-C128421E47A3}"/>
              </a:ext>
            </a:extLst>
          </p:cNvPr>
          <p:cNvPicPr>
            <a:picLocks noChangeAspect="1"/>
          </p:cNvPicPr>
          <p:nvPr/>
        </p:nvPicPr>
        <p:blipFill rotWithShape="1">
          <a:blip r:embed="rId3"/>
          <a:srcRect l="6236"/>
          <a:stretch/>
        </p:blipFill>
        <p:spPr>
          <a:xfrm>
            <a:off x="1" y="10"/>
            <a:ext cx="9669642" cy="6857990"/>
          </a:xfrm>
          <a:prstGeom prst="rect">
            <a:avLst/>
          </a:prstGeom>
        </p:spPr>
      </p:pic>
      <p:sp>
        <p:nvSpPr>
          <p:cNvPr id="13" name="Rectangle 10">
            <a:extLst>
              <a:ext uri="{FF2B5EF4-FFF2-40B4-BE49-F238E27FC236}">
                <a16:creationId xmlns="" xmlns:a16="http://schemas.microsoft.com/office/drawing/2014/main" id="{D1EA859B-E555-4109-94F3-6700E046E0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 xmlns:a16="http://schemas.microsoft.com/office/drawing/2014/main" id="{8B5B522E-9C96-4046-A451-5D311F2EB415}"/>
              </a:ext>
            </a:extLst>
          </p:cNvPr>
          <p:cNvSpPr>
            <a:spLocks noGrp="1"/>
          </p:cNvSpPr>
          <p:nvPr>
            <p:ph type="title"/>
          </p:nvPr>
        </p:nvSpPr>
        <p:spPr>
          <a:xfrm>
            <a:off x="7531610" y="365125"/>
            <a:ext cx="3822189" cy="1899912"/>
          </a:xfrm>
        </p:spPr>
        <p:txBody>
          <a:bodyPr>
            <a:normAutofit/>
          </a:bodyPr>
          <a:lstStyle/>
          <a:p>
            <a:pPr algn="ctr"/>
            <a:r>
              <a:rPr lang="el-GR" sz="3200" err="1">
                <a:latin typeface="Calibri"/>
                <a:cs typeface="Calibri"/>
              </a:rPr>
              <a:t>Types</a:t>
            </a:r>
            <a:r>
              <a:rPr lang="el-GR" sz="3200">
                <a:latin typeface="Calibri"/>
                <a:cs typeface="Calibri"/>
              </a:rPr>
              <a:t> of </a:t>
            </a:r>
            <a:r>
              <a:rPr lang="el-GR" sz="3200" err="1">
                <a:latin typeface="Calibri"/>
                <a:cs typeface="Calibri"/>
              </a:rPr>
              <a:t>hydropower</a:t>
            </a:r>
            <a:r>
              <a:rPr lang="el-GR" sz="3200">
                <a:latin typeface="Calibri"/>
                <a:cs typeface="Calibri"/>
              </a:rPr>
              <a:t> </a:t>
            </a:r>
            <a:r>
              <a:rPr lang="el-GR" sz="3200" err="1">
                <a:latin typeface="Calibri"/>
                <a:cs typeface="Calibri"/>
              </a:rPr>
              <a:t>station</a:t>
            </a:r>
            <a:endParaRPr lang="el-GR" sz="3200">
              <a:cs typeface="Calibri Light" panose="020F0302020204030204"/>
            </a:endParaRPr>
          </a:p>
        </p:txBody>
      </p:sp>
      <p:sp>
        <p:nvSpPr>
          <p:cNvPr id="3" name="Θέση περιεχομένου 2">
            <a:extLst>
              <a:ext uri="{FF2B5EF4-FFF2-40B4-BE49-F238E27FC236}">
                <a16:creationId xmlns="" xmlns:a16="http://schemas.microsoft.com/office/drawing/2014/main" id="{4215061D-7745-42BF-B98C-2779C2303E24}"/>
              </a:ext>
            </a:extLst>
          </p:cNvPr>
          <p:cNvSpPr>
            <a:spLocks noGrp="1"/>
          </p:cNvSpPr>
          <p:nvPr>
            <p:ph idx="1"/>
          </p:nvPr>
        </p:nvSpPr>
        <p:spPr>
          <a:xfrm>
            <a:off x="7531610" y="2434201"/>
            <a:ext cx="3822189" cy="3742762"/>
          </a:xfrm>
        </p:spPr>
        <p:txBody>
          <a:bodyPr vert="horz" lIns="91440" tIns="45720" rIns="91440" bIns="45720" rtlCol="0" anchor="t">
            <a:normAutofit/>
          </a:bodyPr>
          <a:lstStyle/>
          <a:p>
            <a:pPr marL="0" indent="0">
              <a:buNone/>
            </a:pPr>
            <a:r>
              <a:rPr lang="el-GR" sz="2400" err="1">
                <a:ea typeface="+mn-lt"/>
                <a:cs typeface="+mn-lt"/>
              </a:rPr>
              <a:t>Three</a:t>
            </a:r>
            <a:r>
              <a:rPr lang="el-GR" sz="2400">
                <a:ea typeface="+mn-lt"/>
                <a:cs typeface="+mn-lt"/>
              </a:rPr>
              <a:t> </a:t>
            </a:r>
            <a:r>
              <a:rPr lang="el-GR" sz="2400" err="1">
                <a:ea typeface="+mn-lt"/>
                <a:cs typeface="+mn-lt"/>
              </a:rPr>
              <a:t>types</a:t>
            </a:r>
            <a:r>
              <a:rPr lang="el-GR" sz="2400">
                <a:ea typeface="+mn-lt"/>
                <a:cs typeface="+mn-lt"/>
              </a:rPr>
              <a:t> of </a:t>
            </a:r>
            <a:r>
              <a:rPr lang="el-GR" sz="2400" err="1">
                <a:ea typeface="+mn-lt"/>
                <a:cs typeface="+mn-lt"/>
              </a:rPr>
              <a:t>hydropower</a:t>
            </a:r>
            <a:r>
              <a:rPr lang="el-GR" sz="2400">
                <a:ea typeface="+mn-lt"/>
                <a:cs typeface="+mn-lt"/>
              </a:rPr>
              <a:t> </a:t>
            </a:r>
            <a:r>
              <a:rPr lang="el-GR" sz="2400" err="1">
                <a:ea typeface="+mn-lt"/>
                <a:cs typeface="+mn-lt"/>
              </a:rPr>
              <a:t>facilities</a:t>
            </a:r>
            <a:r>
              <a:rPr lang="el-GR" sz="2400">
                <a:ea typeface="+mn-lt"/>
                <a:cs typeface="+mn-lt"/>
              </a:rPr>
              <a:t>:</a:t>
            </a:r>
            <a:endParaRPr lang="el-GR" sz="2400">
              <a:cs typeface="Calibri"/>
            </a:endParaRPr>
          </a:p>
          <a:p>
            <a:r>
              <a:rPr lang="el-GR" sz="2400">
                <a:ea typeface="+mn-lt"/>
                <a:cs typeface="+mn-lt"/>
              </a:rPr>
              <a:t> </a:t>
            </a:r>
            <a:r>
              <a:rPr lang="el-GR" sz="2400" err="1">
                <a:ea typeface="+mn-lt"/>
                <a:cs typeface="+mn-lt"/>
              </a:rPr>
              <a:t>Impoundment</a:t>
            </a:r>
            <a:endParaRPr lang="el-GR" sz="2400">
              <a:ea typeface="+mn-lt"/>
              <a:cs typeface="+mn-lt"/>
            </a:endParaRPr>
          </a:p>
          <a:p>
            <a:r>
              <a:rPr lang="el-GR" sz="2400">
                <a:ea typeface="+mn-lt"/>
                <a:cs typeface="+mn-lt"/>
              </a:rPr>
              <a:t> </a:t>
            </a:r>
            <a:r>
              <a:rPr lang="el-GR" sz="2400" err="1">
                <a:ea typeface="+mn-lt"/>
                <a:cs typeface="+mn-lt"/>
              </a:rPr>
              <a:t>Diversion</a:t>
            </a:r>
            <a:endParaRPr lang="el-GR" sz="2400">
              <a:ea typeface="+mn-lt"/>
              <a:cs typeface="+mn-lt"/>
            </a:endParaRPr>
          </a:p>
          <a:p>
            <a:r>
              <a:rPr lang="el-GR" sz="2400" err="1">
                <a:ea typeface="+mn-lt"/>
                <a:cs typeface="+mn-lt"/>
              </a:rPr>
              <a:t>pumped</a:t>
            </a:r>
            <a:r>
              <a:rPr lang="el-GR" sz="2400">
                <a:ea typeface="+mn-lt"/>
                <a:cs typeface="+mn-lt"/>
              </a:rPr>
              <a:t> </a:t>
            </a:r>
            <a:r>
              <a:rPr lang="el-GR" sz="2400" err="1">
                <a:ea typeface="+mn-lt"/>
                <a:cs typeface="+mn-lt"/>
              </a:rPr>
              <a:t>storage</a:t>
            </a:r>
            <a:endParaRPr lang="el-GR" sz="2400">
              <a:ea typeface="+mn-lt"/>
              <a:cs typeface="+mn-lt"/>
            </a:endParaRPr>
          </a:p>
          <a:p>
            <a:endParaRPr lang="el-GR" sz="2400">
              <a:ea typeface="+mn-lt"/>
              <a:cs typeface="+mn-lt"/>
            </a:endParaRPr>
          </a:p>
          <a:p>
            <a:pPr marL="0" indent="0">
              <a:buNone/>
            </a:pPr>
            <a:r>
              <a:rPr lang="el-GR" sz="2400">
                <a:ea typeface="+mn-lt"/>
                <a:cs typeface="+mn-lt"/>
              </a:rPr>
              <a:t> </a:t>
            </a:r>
            <a:r>
              <a:rPr lang="el-GR" sz="2400" err="1">
                <a:ea typeface="+mn-lt"/>
                <a:cs typeface="+mn-lt"/>
              </a:rPr>
              <a:t>Some</a:t>
            </a:r>
            <a:r>
              <a:rPr lang="el-GR" sz="2400">
                <a:ea typeface="+mn-lt"/>
                <a:cs typeface="+mn-lt"/>
              </a:rPr>
              <a:t> </a:t>
            </a:r>
            <a:r>
              <a:rPr lang="el-GR" sz="2400" err="1">
                <a:ea typeface="+mn-lt"/>
                <a:cs typeface="+mn-lt"/>
              </a:rPr>
              <a:t>hydropower</a:t>
            </a:r>
            <a:r>
              <a:rPr lang="el-GR" sz="2400">
                <a:ea typeface="+mn-lt"/>
                <a:cs typeface="+mn-lt"/>
              </a:rPr>
              <a:t> </a:t>
            </a:r>
            <a:r>
              <a:rPr lang="el-GR" sz="2400" err="1">
                <a:ea typeface="+mn-lt"/>
                <a:cs typeface="+mn-lt"/>
              </a:rPr>
              <a:t>plants</a:t>
            </a:r>
            <a:r>
              <a:rPr lang="el-GR" sz="2400">
                <a:ea typeface="+mn-lt"/>
                <a:cs typeface="+mn-lt"/>
              </a:rPr>
              <a:t> </a:t>
            </a:r>
            <a:r>
              <a:rPr lang="el-GR" sz="2400" err="1">
                <a:ea typeface="+mn-lt"/>
                <a:cs typeface="+mn-lt"/>
              </a:rPr>
              <a:t>use</a:t>
            </a:r>
            <a:r>
              <a:rPr lang="el-GR" sz="2400">
                <a:ea typeface="+mn-lt"/>
                <a:cs typeface="+mn-lt"/>
              </a:rPr>
              <a:t> </a:t>
            </a:r>
            <a:r>
              <a:rPr lang="el-GR" sz="2400" err="1">
                <a:ea typeface="+mn-lt"/>
                <a:cs typeface="+mn-lt"/>
              </a:rPr>
              <a:t>dams</a:t>
            </a:r>
            <a:r>
              <a:rPr lang="el-GR" sz="2400">
                <a:ea typeface="+mn-lt"/>
                <a:cs typeface="+mn-lt"/>
              </a:rPr>
              <a:t> and </a:t>
            </a:r>
            <a:r>
              <a:rPr lang="el-GR" sz="2400" err="1">
                <a:ea typeface="+mn-lt"/>
                <a:cs typeface="+mn-lt"/>
              </a:rPr>
              <a:t>some</a:t>
            </a:r>
            <a:r>
              <a:rPr lang="el-GR" sz="2400">
                <a:ea typeface="+mn-lt"/>
                <a:cs typeface="+mn-lt"/>
              </a:rPr>
              <a:t> </a:t>
            </a:r>
            <a:r>
              <a:rPr lang="el-GR" sz="2400" err="1">
                <a:ea typeface="+mn-lt"/>
                <a:cs typeface="+mn-lt"/>
              </a:rPr>
              <a:t>do</a:t>
            </a:r>
            <a:r>
              <a:rPr lang="el-GR" sz="2400">
                <a:ea typeface="+mn-lt"/>
                <a:cs typeface="+mn-lt"/>
              </a:rPr>
              <a:t> </a:t>
            </a:r>
            <a:r>
              <a:rPr lang="el-GR" sz="2400" err="1">
                <a:ea typeface="+mn-lt"/>
                <a:cs typeface="+mn-lt"/>
              </a:rPr>
              <a:t>not</a:t>
            </a:r>
            <a:r>
              <a:rPr lang="el-GR" sz="2400">
                <a:ea typeface="+mn-lt"/>
                <a:cs typeface="+mn-lt"/>
              </a:rPr>
              <a:t>.</a:t>
            </a:r>
            <a:endParaRPr lang="el-GR" sz="2400">
              <a:cs typeface="Calibri"/>
            </a:endParaRPr>
          </a:p>
        </p:txBody>
      </p:sp>
    </p:spTree>
    <p:extLst>
      <p:ext uri="{BB962C8B-B14F-4D97-AF65-F5344CB8AC3E}">
        <p14:creationId xmlns:p14="http://schemas.microsoft.com/office/powerpoint/2010/main" val="117837666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E1B3E006-00F9-4226-A279-BC085B89C093}"/>
              </a:ext>
            </a:extLst>
          </p:cNvPr>
          <p:cNvSpPr>
            <a:spLocks noGrp="1"/>
          </p:cNvSpPr>
          <p:nvPr>
            <p:ph type="title"/>
          </p:nvPr>
        </p:nvSpPr>
        <p:spPr>
          <a:xfrm>
            <a:off x="5277329" y="34388"/>
            <a:ext cx="6274590" cy="4018341"/>
          </a:xfrm>
          <a:noFill/>
        </p:spPr>
        <p:txBody>
          <a:bodyPr vert="horz" lIns="91440" tIns="45720" rIns="91440" bIns="45720" rtlCol="0" anchor="b">
            <a:normAutofit/>
          </a:bodyPr>
          <a:lstStyle/>
          <a:p>
            <a:r>
              <a:rPr lang="en-US" sz="6600">
                <a:latin typeface="Calibri"/>
                <a:ea typeface="+mj-lt"/>
                <a:cs typeface="+mj-lt"/>
              </a:rPr>
              <a:t>Generally</a:t>
            </a:r>
            <a:endParaRPr lang="el-GR">
              <a:latin typeface="Calibri"/>
            </a:endParaRPr>
          </a:p>
        </p:txBody>
      </p:sp>
      <p:sp>
        <p:nvSpPr>
          <p:cNvPr id="3" name="Θέση περιεχομένου 2">
            <a:extLst>
              <a:ext uri="{FF2B5EF4-FFF2-40B4-BE49-F238E27FC236}">
                <a16:creationId xmlns="" xmlns:a16="http://schemas.microsoft.com/office/drawing/2014/main" id="{CF2FBB87-8856-4739-8256-A7FD9B13821E}"/>
              </a:ext>
            </a:extLst>
          </p:cNvPr>
          <p:cNvSpPr>
            <a:spLocks noGrp="1"/>
          </p:cNvSpPr>
          <p:nvPr>
            <p:ph idx="1"/>
          </p:nvPr>
        </p:nvSpPr>
        <p:spPr>
          <a:xfrm>
            <a:off x="5277329" y="4562390"/>
            <a:ext cx="6274590" cy="1421068"/>
          </a:xfrm>
          <a:noFill/>
        </p:spPr>
        <p:txBody>
          <a:bodyPr vert="horz" lIns="91440" tIns="45720" rIns="91440" bIns="45720" rtlCol="0" anchor="t">
            <a:normAutofit/>
          </a:bodyPr>
          <a:lstStyle/>
          <a:p>
            <a:pPr marL="0" indent="0">
              <a:buNone/>
            </a:pPr>
            <a:r>
              <a:rPr lang="en-US" sz="2400">
                <a:ea typeface="+mn-lt"/>
                <a:cs typeface="+mn-lt"/>
              </a:rPr>
              <a:t>Hydroelectric dams are built specifically for electricity generation and are not used for drinking or irrigation water.</a:t>
            </a:r>
            <a:endParaRPr lang="el-GR"/>
          </a:p>
        </p:txBody>
      </p:sp>
      <p:pic>
        <p:nvPicPr>
          <p:cNvPr id="4" name="Εικόνα 4" descr="Εικόνα που περιέχει υπαίθριος&#10;&#10;Περιγραφή που δημιουργήθηκε αυτόματα">
            <a:extLst>
              <a:ext uri="{FF2B5EF4-FFF2-40B4-BE49-F238E27FC236}">
                <a16:creationId xmlns="" xmlns:a16="http://schemas.microsoft.com/office/drawing/2014/main" id="{81D5411D-9AFB-4F2E-8BC2-DD980ABC169C}"/>
              </a:ext>
            </a:extLst>
          </p:cNvPr>
          <p:cNvPicPr>
            <a:picLocks noChangeAspect="1"/>
          </p:cNvPicPr>
          <p:nvPr/>
        </p:nvPicPr>
        <p:blipFill rotWithShape="1">
          <a:blip r:embed="rId3"/>
          <a:srcRect l="14023" r="1144"/>
          <a:stretch/>
        </p:blipFill>
        <p:spPr>
          <a:xfrm>
            <a:off x="1" y="10"/>
            <a:ext cx="4654296" cy="6857990"/>
          </a:xfrm>
          <a:prstGeom prst="rect">
            <a:avLst/>
          </a:prstGeom>
        </p:spPr>
      </p:pic>
    </p:spTree>
    <p:extLst>
      <p:ext uri="{BB962C8B-B14F-4D97-AF65-F5344CB8AC3E}">
        <p14:creationId xmlns:p14="http://schemas.microsoft.com/office/powerpoint/2010/main" val="296999510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Εικόνα 10">
            <a:extLst>
              <a:ext uri="{FF2B5EF4-FFF2-40B4-BE49-F238E27FC236}">
                <a16:creationId xmlns="" xmlns:a16="http://schemas.microsoft.com/office/drawing/2014/main" id="{732A1077-6F6B-474C-8B56-F64E3620C32D}"/>
              </a:ext>
            </a:extLst>
          </p:cNvPr>
          <p:cNvPicPr>
            <a:picLocks noGrp="1" noChangeAspect="1"/>
          </p:cNvPicPr>
          <p:nvPr>
            <p:ph idx="1"/>
          </p:nvPr>
        </p:nvPicPr>
        <p:blipFill>
          <a:blip r:embed="rId3"/>
          <a:stretch>
            <a:fillRect/>
          </a:stretch>
        </p:blipFill>
        <p:spPr>
          <a:xfrm>
            <a:off x="1026977" y="353583"/>
            <a:ext cx="10138048" cy="6157029"/>
          </a:xfrm>
        </p:spPr>
      </p:pic>
    </p:spTree>
    <p:extLst>
      <p:ext uri="{BB962C8B-B14F-4D97-AF65-F5344CB8AC3E}">
        <p14:creationId xmlns:p14="http://schemas.microsoft.com/office/powerpoint/2010/main" val="1896292322"/>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 xmlns:a16="http://schemas.microsoft.com/office/drawing/2014/main" id="{5F63FF5A-B9E2-4989-825C-C62CD37CBB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 xmlns:a16="http://schemas.microsoft.com/office/drawing/2014/main" id="{13759AE7-FFE9-4D88-B913-C17478733A9F}"/>
              </a:ext>
            </a:extLst>
          </p:cNvPr>
          <p:cNvSpPr>
            <a:spLocks noGrp="1"/>
          </p:cNvSpPr>
          <p:nvPr>
            <p:ph type="title"/>
          </p:nvPr>
        </p:nvSpPr>
        <p:spPr>
          <a:xfrm>
            <a:off x="648930" y="629266"/>
            <a:ext cx="3605572" cy="1676603"/>
          </a:xfrm>
        </p:spPr>
        <p:txBody>
          <a:bodyPr>
            <a:normAutofit/>
          </a:bodyPr>
          <a:lstStyle/>
          <a:p>
            <a:pPr algn="ctr"/>
            <a:r>
              <a:rPr lang="el-GR" sz="4000">
                <a:latin typeface="Calibri"/>
                <a:cs typeface="Calibri Light"/>
              </a:rPr>
              <a:t>PPC</a:t>
            </a:r>
          </a:p>
        </p:txBody>
      </p:sp>
      <p:sp>
        <p:nvSpPr>
          <p:cNvPr id="3" name="Θέση περιεχομένου 2">
            <a:extLst>
              <a:ext uri="{FF2B5EF4-FFF2-40B4-BE49-F238E27FC236}">
                <a16:creationId xmlns="" xmlns:a16="http://schemas.microsoft.com/office/drawing/2014/main" id="{FEB197A4-B879-47A3-8C69-63343F0B3F5D}"/>
              </a:ext>
            </a:extLst>
          </p:cNvPr>
          <p:cNvSpPr>
            <a:spLocks noGrp="1"/>
          </p:cNvSpPr>
          <p:nvPr>
            <p:ph idx="1"/>
          </p:nvPr>
        </p:nvSpPr>
        <p:spPr>
          <a:xfrm>
            <a:off x="327546" y="2438401"/>
            <a:ext cx="4146161" cy="3779520"/>
          </a:xfrm>
        </p:spPr>
        <p:txBody>
          <a:bodyPr vert="horz" lIns="91440" tIns="45720" rIns="91440" bIns="45720" rtlCol="0" anchor="t">
            <a:normAutofit/>
          </a:bodyPr>
          <a:lstStyle/>
          <a:p>
            <a:r>
              <a:rPr lang="el-GR" sz="2400" dirty="0">
                <a:ea typeface="+mn-lt"/>
                <a:cs typeface="+mn-lt"/>
              </a:rPr>
              <a:t>PPC is the first corporation in Greece  that activates in the field of Renewable Energy Sources (R.E.S.).</a:t>
            </a:r>
            <a:r>
              <a:rPr lang="el-GR" sz="1800" dirty="0">
                <a:ea typeface="+mn-lt"/>
                <a:cs typeface="+mn-lt"/>
              </a:rPr>
              <a:t/>
            </a:r>
            <a:br>
              <a:rPr lang="el-GR" sz="1800" dirty="0">
                <a:ea typeface="+mn-lt"/>
                <a:cs typeface="+mn-lt"/>
              </a:rPr>
            </a:br>
            <a:endParaRPr lang="el-GR" sz="1800" dirty="0">
              <a:ea typeface="+mn-lt"/>
              <a:cs typeface="+mn-lt"/>
            </a:endParaRPr>
          </a:p>
        </p:txBody>
      </p:sp>
      <p:sp>
        <p:nvSpPr>
          <p:cNvPr id="25" name="Rectangle 24">
            <a:extLst>
              <a:ext uri="{FF2B5EF4-FFF2-40B4-BE49-F238E27FC236}">
                <a16:creationId xmlns="" xmlns:a16="http://schemas.microsoft.com/office/drawing/2014/main" id="{577D1452-F0B7-431E-9A24-D3F7103D85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0">
            <a:extLst>
              <a:ext uri="{FF2B5EF4-FFF2-40B4-BE49-F238E27FC236}">
                <a16:creationId xmlns="" xmlns:a16="http://schemas.microsoft.com/office/drawing/2014/main" id="{A660F4F9-5DF5-4F15-BE6A-CD8648BB114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118267"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4" descr="Εικόνα που περιέχει κείμενο, μετρητής&#10;&#10;Περιγραφή που δημιουργήθηκε αυτόματα">
            <a:extLst>
              <a:ext uri="{FF2B5EF4-FFF2-40B4-BE49-F238E27FC236}">
                <a16:creationId xmlns="" xmlns:a16="http://schemas.microsoft.com/office/drawing/2014/main" id="{7D748A15-C6DB-4D52-8BE0-75EFC5517FE1}"/>
              </a:ext>
            </a:extLst>
          </p:cNvPr>
          <p:cNvPicPr>
            <a:picLocks noChangeAspect="1"/>
          </p:cNvPicPr>
          <p:nvPr/>
        </p:nvPicPr>
        <p:blipFill rotWithShape="1">
          <a:blip r:embed="rId3"/>
          <a:srcRect l="46074" r="990" b="1"/>
          <a:stretch/>
        </p:blipFill>
        <p:spPr>
          <a:xfrm>
            <a:off x="5283708" y="711938"/>
            <a:ext cx="6263640" cy="5413248"/>
          </a:xfrm>
          <a:prstGeom prst="rect">
            <a:avLst/>
          </a:prstGeom>
          <a:effectLst/>
        </p:spPr>
      </p:pic>
    </p:spTree>
    <p:extLst>
      <p:ext uri="{BB962C8B-B14F-4D97-AF65-F5344CB8AC3E}">
        <p14:creationId xmlns:p14="http://schemas.microsoft.com/office/powerpoint/2010/main" val="3136961616"/>
      </p:ext>
    </p:extLst>
  </p:cSld>
  <p:clrMapOvr>
    <a:masterClrMapping/>
  </p:clrMapOvr>
  <p:transition spd="slow">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494E54F9-C3E1-4D22-9DE4-B67FC040A054}"/>
              </a:ext>
            </a:extLst>
          </p:cNvPr>
          <p:cNvSpPr>
            <a:spLocks noGrp="1"/>
          </p:cNvSpPr>
          <p:nvPr>
            <p:ph type="title"/>
          </p:nvPr>
        </p:nvSpPr>
        <p:spPr>
          <a:xfrm>
            <a:off x="385160" y="560881"/>
            <a:ext cx="4033033" cy="1622321"/>
          </a:xfrm>
        </p:spPr>
        <p:txBody>
          <a:bodyPr>
            <a:normAutofit/>
          </a:bodyPr>
          <a:lstStyle/>
          <a:p>
            <a:pPr algn="ctr"/>
            <a:r>
              <a:rPr lang="el-GR" sz="3600" err="1">
                <a:latin typeface="Calibri"/>
                <a:cs typeface="Calibri"/>
              </a:rPr>
              <a:t>PPC’s</a:t>
            </a:r>
            <a:r>
              <a:rPr lang="el-GR" sz="3600">
                <a:latin typeface="Calibri"/>
                <a:cs typeface="Calibri"/>
              </a:rPr>
              <a:t> </a:t>
            </a:r>
            <a:r>
              <a:rPr lang="el-GR" sz="3600" err="1">
                <a:latin typeface="Calibri"/>
                <a:cs typeface="Calibri"/>
              </a:rPr>
              <a:t>environmental</a:t>
            </a:r>
            <a:r>
              <a:rPr lang="el-GR" sz="3600">
                <a:latin typeface="Calibri"/>
                <a:cs typeface="Calibri"/>
              </a:rPr>
              <a:t> </a:t>
            </a:r>
            <a:r>
              <a:rPr lang="el-GR" sz="3600" err="1">
                <a:latin typeface="Calibri"/>
                <a:cs typeface="Calibri"/>
              </a:rPr>
              <a:t>strategy</a:t>
            </a:r>
            <a:endParaRPr lang="el-GR" sz="3600" err="1">
              <a:cs typeface="Calibri Light" panose="020F0302020204030204"/>
            </a:endParaRPr>
          </a:p>
        </p:txBody>
      </p:sp>
      <p:sp>
        <p:nvSpPr>
          <p:cNvPr id="3" name="Θέση περιεχομένου 2">
            <a:extLst>
              <a:ext uri="{FF2B5EF4-FFF2-40B4-BE49-F238E27FC236}">
                <a16:creationId xmlns="" xmlns:a16="http://schemas.microsoft.com/office/drawing/2014/main" id="{40309182-7858-4065-A965-65C16BC7B01A}"/>
              </a:ext>
            </a:extLst>
          </p:cNvPr>
          <p:cNvSpPr>
            <a:spLocks noGrp="1"/>
          </p:cNvSpPr>
          <p:nvPr>
            <p:ph idx="1"/>
          </p:nvPr>
        </p:nvSpPr>
        <p:spPr>
          <a:xfrm>
            <a:off x="0" y="2418862"/>
            <a:ext cx="4639056" cy="3785419"/>
          </a:xfrm>
        </p:spPr>
        <p:txBody>
          <a:bodyPr vert="horz" lIns="91440" tIns="45720" rIns="91440" bIns="45720" rtlCol="0" anchor="t">
            <a:normAutofit/>
          </a:bodyPr>
          <a:lstStyle/>
          <a:p>
            <a:pPr algn="just"/>
            <a:r>
              <a:rPr lang="el-GR" sz="2000" dirty="0">
                <a:ea typeface="+mn-lt"/>
                <a:cs typeface="+mn-lt"/>
              </a:rPr>
              <a:t> </a:t>
            </a:r>
            <a:r>
              <a:rPr lang="el-GR" sz="2400" dirty="0">
                <a:ea typeface="+mn-lt"/>
                <a:cs typeface="+mn-lt"/>
              </a:rPr>
              <a:t>. The development of low </a:t>
            </a:r>
            <a:r>
              <a:rPr lang="en-US" sz="2400" dirty="0" smtClean="0">
                <a:ea typeface="+mn-lt"/>
                <a:cs typeface="+mn-lt"/>
              </a:rPr>
              <a:t/>
            </a:r>
            <a:br>
              <a:rPr lang="en-US" sz="2400" dirty="0" smtClean="0">
                <a:ea typeface="+mn-lt"/>
                <a:cs typeface="+mn-lt"/>
              </a:rPr>
            </a:br>
            <a:r>
              <a:rPr lang="el-GR" sz="2400" dirty="0" smtClean="0">
                <a:ea typeface="+mn-lt"/>
                <a:cs typeface="+mn-lt"/>
              </a:rPr>
              <a:t>greenhouse</a:t>
            </a:r>
            <a:r>
              <a:rPr lang="el-GR" sz="2400" dirty="0">
                <a:ea typeface="+mn-lt"/>
                <a:cs typeface="+mn-lt"/>
              </a:rPr>
              <a:t> gas emissions </a:t>
            </a:r>
            <a:r>
              <a:rPr lang="en-US" sz="2400" dirty="0" smtClean="0">
                <a:ea typeface="+mn-lt"/>
                <a:cs typeface="+mn-lt"/>
              </a:rPr>
              <a:t/>
            </a:r>
            <a:br>
              <a:rPr lang="en-US" sz="2400" dirty="0" smtClean="0">
                <a:ea typeface="+mn-lt"/>
                <a:cs typeface="+mn-lt"/>
              </a:rPr>
            </a:br>
            <a:r>
              <a:rPr lang="el-GR" sz="2400" dirty="0" smtClean="0">
                <a:ea typeface="+mn-lt"/>
                <a:cs typeface="+mn-lt"/>
              </a:rPr>
              <a:t>technologies</a:t>
            </a:r>
            <a:r>
              <a:rPr lang="el-GR" sz="2400" dirty="0">
                <a:ea typeface="+mn-lt"/>
                <a:cs typeface="+mn-lt"/>
              </a:rPr>
              <a:t> and invests </a:t>
            </a:r>
            <a:r>
              <a:rPr lang="en-US" sz="2400" dirty="0" smtClean="0">
                <a:ea typeface="+mn-lt"/>
                <a:cs typeface="+mn-lt"/>
              </a:rPr>
              <a:t/>
            </a:r>
            <a:br>
              <a:rPr lang="en-US" sz="2400" dirty="0" smtClean="0">
                <a:ea typeface="+mn-lt"/>
                <a:cs typeface="+mn-lt"/>
              </a:rPr>
            </a:br>
            <a:r>
              <a:rPr lang="el-GR" sz="2400" dirty="0" smtClean="0">
                <a:ea typeface="+mn-lt"/>
                <a:cs typeface="+mn-lt"/>
              </a:rPr>
              <a:t>significantly</a:t>
            </a:r>
            <a:r>
              <a:rPr lang="el-GR" sz="2400" dirty="0">
                <a:ea typeface="+mn-lt"/>
                <a:cs typeface="+mn-lt"/>
              </a:rPr>
              <a:t> in the increase of the renewable energy sources </a:t>
            </a:r>
            <a:r>
              <a:rPr lang="en-US" sz="2400" dirty="0" smtClean="0">
                <a:ea typeface="+mn-lt"/>
                <a:cs typeface="+mn-lt"/>
              </a:rPr>
              <a:t/>
            </a:r>
            <a:br>
              <a:rPr lang="en-US" sz="2400" dirty="0" smtClean="0">
                <a:ea typeface="+mn-lt"/>
                <a:cs typeface="+mn-lt"/>
              </a:rPr>
            </a:br>
            <a:r>
              <a:rPr lang="el-GR" sz="2400" dirty="0" smtClean="0">
                <a:ea typeface="+mn-lt"/>
                <a:cs typeface="+mn-lt"/>
              </a:rPr>
              <a:t>share</a:t>
            </a:r>
            <a:r>
              <a:rPr lang="el-GR" sz="2400" dirty="0">
                <a:ea typeface="+mn-lt"/>
                <a:cs typeface="+mn-lt"/>
              </a:rPr>
              <a:t> in electricity generation</a:t>
            </a:r>
            <a:endParaRPr lang="el-GR" sz="2400" dirty="0">
              <a:ea typeface="+mn-lt"/>
              <a:cs typeface="+mn-lt"/>
            </a:endParaRPr>
          </a:p>
          <a:p>
            <a:pPr algn="just"/>
            <a:endParaRPr lang="el-GR" sz="2000" dirty="0">
              <a:cs typeface="Calibri"/>
            </a:endParaRPr>
          </a:p>
        </p:txBody>
      </p:sp>
      <p:sp>
        <p:nvSpPr>
          <p:cNvPr id="25" name="Rectangle 24">
            <a:extLst>
              <a:ext uri="{FF2B5EF4-FFF2-40B4-BE49-F238E27FC236}">
                <a16:creationId xmlns="" xmlns:a16="http://schemas.microsoft.com/office/drawing/2014/main" id="{5E39A796-BE83-48B1-B33F-35C4A32AAB5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9">
            <a:extLst>
              <a:ext uri="{FF2B5EF4-FFF2-40B4-BE49-F238E27FC236}">
                <a16:creationId xmlns="" xmlns:a16="http://schemas.microsoft.com/office/drawing/2014/main" id="{72F84B47-E267-4194-8194-831DB7B5547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4" descr="Εικόνα που περιέχει υπαίθριος, ουρανός, σκηνή&#10;&#10;Περιγραφή που δημιουργήθηκε αυτόματα">
            <a:extLst>
              <a:ext uri="{FF2B5EF4-FFF2-40B4-BE49-F238E27FC236}">
                <a16:creationId xmlns="" xmlns:a16="http://schemas.microsoft.com/office/drawing/2014/main" id="{B4617480-7F2E-4BBD-822E-21294D87FDBB}"/>
              </a:ext>
            </a:extLst>
          </p:cNvPr>
          <p:cNvPicPr>
            <a:picLocks noChangeAspect="1"/>
          </p:cNvPicPr>
          <p:nvPr/>
        </p:nvPicPr>
        <p:blipFill>
          <a:blip r:embed="rId3"/>
          <a:stretch>
            <a:fillRect/>
          </a:stretch>
        </p:blipFill>
        <p:spPr>
          <a:xfrm>
            <a:off x="5405862" y="1192700"/>
            <a:ext cx="6019331" cy="4469353"/>
          </a:xfrm>
          <a:prstGeom prst="rect">
            <a:avLst/>
          </a:prstGeom>
          <a:effectLst/>
        </p:spPr>
      </p:pic>
    </p:spTree>
    <p:extLst>
      <p:ext uri="{BB962C8B-B14F-4D97-AF65-F5344CB8AC3E}">
        <p14:creationId xmlns:p14="http://schemas.microsoft.com/office/powerpoint/2010/main" val="426529964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deVTI">
  <a:themeElements>
    <a:clrScheme name="gradient">
      <a:dk1>
        <a:sysClr val="windowText" lastClr="000000"/>
      </a:dk1>
      <a:lt1>
        <a:sysClr val="window" lastClr="FFFFFF"/>
      </a:lt1>
      <a:dk2>
        <a:srgbClr val="203040"/>
      </a:dk2>
      <a:lt2>
        <a:srgbClr val="ECF0F0"/>
      </a:lt2>
      <a:accent1>
        <a:srgbClr val="00BAC8"/>
      </a:accent1>
      <a:accent2>
        <a:srgbClr val="794DFF"/>
      </a:accent2>
      <a:accent3>
        <a:srgbClr val="00D17D"/>
      </a:accent3>
      <a:accent4>
        <a:srgbClr val="E69500"/>
      </a:accent4>
      <a:accent5>
        <a:srgbClr val="FE5D21"/>
      </a:accent5>
      <a:accent6>
        <a:srgbClr val="DA2A69"/>
      </a:accent6>
      <a:hlink>
        <a:srgbClr val="3E8FF1"/>
      </a:hlink>
      <a:folHlink>
        <a:srgbClr val="939393"/>
      </a:folHlink>
    </a:clrScheme>
    <a:fontScheme name="Custom 49">
      <a:majorFont>
        <a:latin typeface="Aharon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adeVTI" id="{1194088A-B135-4437-9FD8-7466BBC13A13}" vid="{B787DE2F-1995-45D8-A8E2-6B5CC521AC55}"/>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1044</Words>
  <Application>Microsoft Office PowerPoint</Application>
  <PresentationFormat>Widescreen</PresentationFormat>
  <Paragraphs>249</Paragraphs>
  <Slides>45</Slides>
  <Notes>15</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45</vt:i4>
      </vt:variant>
    </vt:vector>
  </HeadingPairs>
  <TitlesOfParts>
    <vt:vector size="58" baseType="lpstr">
      <vt:lpstr>Agency FB</vt:lpstr>
      <vt:lpstr>Aharoni</vt:lpstr>
      <vt:lpstr>Angsana New</vt:lpstr>
      <vt:lpstr>Arial</vt:lpstr>
      <vt:lpstr>Arial Black</vt:lpstr>
      <vt:lpstr>Avenir Next LT Pro</vt:lpstr>
      <vt:lpstr>Book Antiqua</vt:lpstr>
      <vt:lpstr>Calibri</vt:lpstr>
      <vt:lpstr>Calibri Light</vt:lpstr>
      <vt:lpstr>Roboto</vt:lpstr>
      <vt:lpstr>Wingdings</vt:lpstr>
      <vt:lpstr>Θέμα του Office</vt:lpstr>
      <vt:lpstr>FadeVTI</vt:lpstr>
      <vt:lpstr>Renewable Energy Sources in Greece</vt:lpstr>
      <vt:lpstr>Hydroelectric projects</vt:lpstr>
      <vt:lpstr>Hydroelectric  station</vt:lpstr>
      <vt:lpstr>PowerPoint Presentation</vt:lpstr>
      <vt:lpstr>Types of hydropower station</vt:lpstr>
      <vt:lpstr>Generally</vt:lpstr>
      <vt:lpstr>PowerPoint Presentation</vt:lpstr>
      <vt:lpstr>PPC</vt:lpstr>
      <vt:lpstr>PPC’s environmental strategy</vt:lpstr>
      <vt:lpstr>The Corporation continues to: </vt:lpstr>
      <vt:lpstr>The Hydroelectric Projects</vt:lpstr>
      <vt:lpstr>Hydroelectric Power Plants in the rivers:</vt:lpstr>
      <vt:lpstr>The results of the test program</vt:lpstr>
      <vt:lpstr>Plan of PPCR in Greece</vt:lpstr>
      <vt:lpstr> Hybrid Energy Project at Ikaria </vt:lpstr>
      <vt:lpstr>The main objective of the project is to:</vt:lpstr>
      <vt:lpstr>PowerPoint Presentation</vt:lpstr>
      <vt:lpstr>Bibliography</vt:lpstr>
      <vt:lpstr>Photovoltaic parks</vt:lpstr>
      <vt:lpstr>PowerPoint Presentation</vt:lpstr>
      <vt:lpstr>PowerPoint Presentation</vt:lpstr>
      <vt:lpstr>PROS</vt:lpstr>
      <vt:lpstr>CONS</vt:lpstr>
      <vt:lpstr>PPC</vt:lpstr>
      <vt:lpstr>PowerPoint Presentation</vt:lpstr>
      <vt:lpstr>PowerPoint Presentation</vt:lpstr>
      <vt:lpstr>Future plans of PPC Renewables  </vt:lpstr>
      <vt:lpstr>Current Greece's largest photovoltaic (PV) power plants </vt:lpstr>
      <vt:lpstr>Future Greece's largest photovoltaic (PV) power plants </vt:lpstr>
      <vt:lpstr>Bibliography</vt:lpstr>
      <vt:lpstr>WIND POWER  IN  GREECE</vt:lpstr>
      <vt:lpstr>wind power greece</vt:lpstr>
      <vt:lpstr>Stages of the new wind turbines:   </vt:lpstr>
      <vt:lpstr>Location: by which criteria the selection is determined?</vt:lpstr>
      <vt:lpstr>First point of view:</vt:lpstr>
      <vt:lpstr>Second point of view:</vt:lpstr>
      <vt:lpstr>  Example: Western Macedonia</vt:lpstr>
      <vt:lpstr>Second point of view</vt:lpstr>
      <vt:lpstr>Third point of view:</vt:lpstr>
      <vt:lpstr>Kati’s proposal:</vt:lpstr>
      <vt:lpstr>How much wind energy?</vt:lpstr>
      <vt:lpstr>Greece's two ways to reach 1.5 degrees C by 2050 </vt:lpstr>
      <vt:lpstr>Which is the correct question?</vt:lpstr>
      <vt:lpstr>epilogue</vt:lpstr>
      <vt:lpstr>Thank you for watching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user</dc:creator>
  <cp:lastModifiedBy>user</cp:lastModifiedBy>
  <cp:revision>85</cp:revision>
  <dcterms:created xsi:type="dcterms:W3CDTF">2021-12-16T18:12:15Z</dcterms:created>
  <dcterms:modified xsi:type="dcterms:W3CDTF">2022-02-08T05:23:15Z</dcterms:modified>
</cp:coreProperties>
</file>